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701C7E-4ED3-C706-947D-3D76BB2E94BF}">
  <a:tblStyle styleId="{D4701C7E-4ED3-C706-947D-3D76BB2E94BF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E02A55-6FB3-4810-8DCA-EB24374491AB}" type="datetimeFigureOut">
              <a:rPr lang="fr-CH"/>
              <a:t>22.06.2022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35E06B-1168-4DF6-B6F5-EA095A4A0958}" type="slidenum">
              <a:rPr lang="fr-CH"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int-prex.ch/fr/admin/publications/?pubid=351088&amp;action=info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Rapport 2020 très complet. Dossier déchèt. pas clos. -&gt; relation ECA difficile. Aussi piscine + comm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535E06B-1168-4DF6-B6F5-EA095A4A0958}" type="slidenum">
              <a:rPr lang="fr-CH"/>
              <a:t>2</a:t>
            </a:fld>
            <a:endParaRPr lang="fr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1800">
                <a:solidFill>
                  <a:srgbClr val="000000"/>
                </a:solidFill>
                <a:latin typeface="Arial"/>
                <a:ea typeface="Arial"/>
              </a:rPr>
              <a:t>supprimant les poubelles publiques, soit en ajoutant des poubelles 4 choix, soit triant les déchets collectés dans les poubelles </a:t>
            </a:r>
            <a:r>
              <a:rPr lang="fr-FR" sz="1800">
                <a:latin typeface="Arial"/>
                <a:ea typeface="Arial"/>
              </a:rPr>
              <a:t>publiques 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535E06B-1168-4DF6-B6F5-EA095A4A0958}" type="slidenum">
              <a:rPr lang="fr-CH"/>
              <a:t>14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1" i="0" u="sng">
                <a:solidFill>
                  <a:srgbClr val="0070C0"/>
                </a:solidFill>
                <a:latin typeface="Arial"/>
                <a:hlinkClick r:id="rId3" tooltip="https://www.saint-prex.ch/fr/admin/publications/?pubid=351088&amp;action=info"/>
              </a:rPr>
              <a:t>environnement + espaces </a:t>
            </a:r>
            <a:r>
              <a:rPr lang="fr-FR" sz="1200" b="1" i="0" u="sng">
                <a:solidFill>
                  <a:srgbClr val="0070C0"/>
                </a:solidFill>
                <a:latin typeface="Arial"/>
                <a:ea typeface="+mn-ea"/>
                <a:cs typeface="+mn-cs"/>
                <a:hlinkClick r:id="rId3" tooltip="https://www.saint-prex.ch/fr/admin/publications/?pubid=351088&amp;action=info"/>
              </a:rPr>
              <a:t>publics </a:t>
            </a:r>
            <a:r>
              <a:rPr lang="fr-FR" sz="1200" b="1" i="0" u="sng">
                <a:solidFill>
                  <a:srgbClr val="0070C0"/>
                </a:solidFill>
                <a:latin typeface="Arial"/>
                <a:ea typeface="+mn-ea"/>
                <a:cs typeface="+mn-cs"/>
              </a:rPr>
              <a:t> // eaux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535E06B-1168-4DF6-B6F5-EA095A4A0958}" type="slidenum">
              <a:rPr lang="fr-CH"/>
              <a:t>3</a:t>
            </a:fld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Rapport 2020 très complet. Dossier déchèt. pas clos. -&gt; relation ECA difficile. Aussi piscine + comm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535E06B-1168-4DF6-B6F5-EA095A4A0958}" type="slidenum">
              <a:rPr lang="fr-CH"/>
              <a:t>4</a:t>
            </a:fld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Préambule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535E06B-1168-4DF6-B6F5-EA095A4A0958}" type="slidenum">
              <a:rPr lang="fr-CH"/>
              <a:t>5</a:t>
            </a:fld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CH" sz="1800">
                <a:latin typeface="Arial"/>
                <a:ea typeface="Arial"/>
              </a:rPr>
              <a:t>Allocation des 15% d’imprévus le matin: plage souillée / arbre tombé / ampoule candélabre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535E06B-1168-4DF6-B6F5-EA095A4A0958}" type="slidenum">
              <a:rPr lang="fr-CH"/>
              <a:t>6</a:t>
            </a:fld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Muni a mentionné étude -&gt; badge trop cher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535E06B-1168-4DF6-B6F5-EA095A4A0958}" type="slidenum">
              <a:rPr lang="fr-CH"/>
              <a:t>7</a:t>
            </a:fld>
            <a:endParaRPr lang="fr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1800"/>
              <a:t>8.5 ressources + 1 extra wknd</a:t>
            </a:r>
          </a:p>
          <a:p>
            <a:pPr>
              <a:defRPr/>
            </a:pPr>
            <a:r>
              <a:rPr lang="fr-FR" sz="1800">
                <a:latin typeface="Arial"/>
                <a:ea typeface="Arial"/>
              </a:rPr>
              <a:t>+ 1 situation de handicap</a:t>
            </a:r>
            <a:endParaRPr lang="fr-CH" sz="1800">
              <a:latin typeface="Arial"/>
              <a:ea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535E06B-1168-4DF6-B6F5-EA095A4A0958}" type="slidenum">
              <a:rPr lang="fr-CH"/>
              <a:t>8</a:t>
            </a:fld>
            <a:endParaRPr lang="fr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CH" sz="1800">
                <a:latin typeface="Arial"/>
                <a:ea typeface="Arial"/>
                <a:cs typeface="arial mt"/>
              </a:rPr>
              <a:t>déchets + volumineux : Verre +  Encombrants + déchets végétaux. 1 benne</a:t>
            </a:r>
            <a:r>
              <a:rPr lang="fr-FR" sz="1800">
                <a:latin typeface="Arial"/>
                <a:ea typeface="Arial"/>
                <a:cs typeface="arial mt"/>
              </a:rPr>
              <a:t> chacun par </a:t>
            </a:r>
            <a:r>
              <a:rPr lang="fr-CH" sz="1800">
                <a:latin typeface="Arial"/>
                <a:ea typeface="Arial"/>
                <a:cs typeface="arial mt"/>
              </a:rPr>
              <a:t>semaine.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CH" sz="1800">
              <a:latin typeface="Arial"/>
              <a:ea typeface="arial mt"/>
              <a:cs typeface="arial m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CH" sz="1800">
                <a:latin typeface="Arial"/>
                <a:ea typeface="arial mt"/>
                <a:cs typeface="arial mt"/>
              </a:rPr>
              <a:t>Médicaments et électroniques à bien plairre</a:t>
            </a:r>
            <a:endParaRPr lang="fr-CH" sz="1800">
              <a:latin typeface="arial mt"/>
              <a:ea typeface="arial mt"/>
              <a:cs typeface="arial mt"/>
            </a:endParaRPr>
          </a:p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535E06B-1168-4DF6-B6F5-EA095A4A0958}" type="slidenum">
              <a:rPr lang="fr-CH"/>
              <a:t>10</a:t>
            </a:fld>
            <a:endParaRPr lang="fr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CH" sz="1000"/>
              <a:t>les meilleurs élèves de la région  Q PET-&gt; on ramène coop?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535E06B-1168-4DF6-B6F5-EA095A4A0958}" type="slidenum">
              <a:rPr lang="fr-CH"/>
              <a:t>13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None/>
              <a:defRPr sz="4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H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CH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1F9CA3-105E-4857-9057-6DB6197DA786}" type="datetimeFigureOut">
              <a:rPr lang="en-US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CE407-6216-4202-80E4-A30DC2F709B2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pPr>
              <a:defRPr/>
            </a:pPr>
            <a:r>
              <a:rPr lang="fr-CH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CH"/>
              <a:t>Cliquez pour modifier les styles du texte du masque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1F9CA3-105E-4857-9057-6DB6197DA786}" type="datetimeFigureOut">
              <a:rPr lang="en-US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CE407-6216-4202-80E4-A30DC2F709B2}" type="slidenum">
              <a:rPr lang="en-US"/>
              <a:t>‹N°›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090617" y="359392"/>
            <a:ext cx="3657600" cy="531807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CH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>
            <a:lvl5pPr>
              <a:defRPr/>
            </a:lvl5pPr>
          </a:lstStyle>
          <a:p>
            <a:pPr lvl="0">
              <a:defRPr/>
            </a:pPr>
            <a:r>
              <a:rPr lang="fr-CH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CH"/>
              <a:t>Deuxième niveau</a:t>
            </a:r>
            <a:endParaRPr/>
          </a:p>
          <a:p>
            <a:pPr lvl="2">
              <a:defRPr/>
            </a:pPr>
            <a:r>
              <a:rPr lang="fr-CH"/>
              <a:t>Troisième niveau</a:t>
            </a:r>
            <a:endParaRPr/>
          </a:p>
          <a:p>
            <a:pPr lvl="3">
              <a:defRPr/>
            </a:pPr>
            <a:r>
              <a:rPr lang="fr-CH"/>
              <a:t>Quatrième niveau</a:t>
            </a:r>
            <a:endParaRPr/>
          </a:p>
          <a:p>
            <a:pPr lvl="4">
              <a:defRPr/>
            </a:pPr>
            <a:r>
              <a:rPr lang="fr-CH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1F9CA3-105E-4857-9057-6DB6197DA786}" type="datetimeFigureOut">
              <a:rPr lang="en-US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CE407-6216-4202-80E4-A30DC2F709B2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369792" y="368301"/>
            <a:ext cx="1524000" cy="5575300"/>
          </a:xfrm>
        </p:spPr>
        <p:txBody>
          <a:bodyPr vert="eaVert"/>
          <a:lstStyle/>
          <a:p>
            <a:pPr>
              <a:defRPr/>
            </a:pPr>
            <a:r>
              <a:rPr lang="fr-CH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>
              <a:defRPr/>
            </a:pPr>
            <a:r>
              <a:rPr lang="fr-CH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CH"/>
              <a:t>Deuxième niveau</a:t>
            </a:r>
            <a:endParaRPr/>
          </a:p>
          <a:p>
            <a:pPr lvl="2">
              <a:defRPr/>
            </a:pPr>
            <a:r>
              <a:rPr lang="fr-CH"/>
              <a:t>Troisième niveau</a:t>
            </a:r>
            <a:endParaRPr/>
          </a:p>
          <a:p>
            <a:pPr lvl="3">
              <a:defRPr/>
            </a:pPr>
            <a:r>
              <a:rPr lang="fr-CH"/>
              <a:t>Quatrième niveau</a:t>
            </a:r>
            <a:endParaRPr/>
          </a:p>
          <a:p>
            <a:pPr lvl="4">
              <a:defRPr/>
            </a:pPr>
            <a:r>
              <a:rPr lang="fr-CH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1F9CA3-105E-4857-9057-6DB6197DA786}" type="datetimeFigureOut">
              <a:rPr lang="en-US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CE407-6216-4202-80E4-A30DC2F709B2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5pPr>
              <a:defRPr/>
            </a:lvl5pPr>
          </a:lstStyle>
          <a:p>
            <a:pPr lvl="0">
              <a:defRPr/>
            </a:pPr>
            <a:r>
              <a:rPr lang="fr-CH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CH"/>
              <a:t>Deuxième niveau</a:t>
            </a:r>
            <a:endParaRPr/>
          </a:p>
          <a:p>
            <a:pPr lvl="2">
              <a:defRPr/>
            </a:pPr>
            <a:r>
              <a:rPr lang="fr-CH"/>
              <a:t>Troisième niveau</a:t>
            </a:r>
            <a:endParaRPr/>
          </a:p>
          <a:p>
            <a:pPr lvl="3">
              <a:defRPr/>
            </a:pPr>
            <a:r>
              <a:rPr lang="fr-CH"/>
              <a:t>Quatrième niveau</a:t>
            </a:r>
            <a:endParaRPr/>
          </a:p>
          <a:p>
            <a:pPr lvl="4">
              <a:defRPr/>
            </a:pPr>
            <a:r>
              <a:rPr lang="fr-CH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1F9CA3-105E-4857-9057-6DB6197DA786}" type="datetimeFigureOut">
              <a:rPr lang="en-US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CE407-6216-4202-80E4-A30DC2F709B2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 avec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63538" y="3352801"/>
            <a:ext cx="8416925" cy="1470025"/>
          </a:xfrm>
        </p:spPr>
        <p:txBody>
          <a:bodyPr/>
          <a:lstStyle/>
          <a:p>
            <a:pPr>
              <a:defRPr/>
            </a:pPr>
            <a:r>
              <a:rPr lang="fr-CH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CH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1F9CA3-105E-4857-9057-6DB6197DA786}" type="datetimeFigureOut">
              <a:rPr lang="en-US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CE407-6216-4202-80E4-A30DC2F709B2}" type="slidenum">
              <a:rPr lang="en-US"/>
              <a:t>‹N°›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 bwMode="auto">
          <a:xfrm>
            <a:off x="370980" y="363538"/>
            <a:ext cx="8402040" cy="283686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CH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En-têt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/>
            </a:lvl1pPr>
          </a:lstStyle>
          <a:p>
            <a:pPr>
              <a:defRPr/>
            </a:pPr>
            <a:r>
              <a:rPr lang="fr-CH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CH"/>
              <a:t>Cliquez pour modifier les styles du texte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1F9CA3-105E-4857-9057-6DB6197DA786}" type="datetimeFigureOut">
              <a:rPr lang="en-US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CE407-6216-4202-80E4-A30DC2F709B2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49275" y="107576"/>
            <a:ext cx="8042276" cy="1336956"/>
          </a:xfrm>
        </p:spPr>
        <p:txBody>
          <a:bodyPr/>
          <a:lstStyle/>
          <a:p>
            <a:pPr>
              <a:defRPr/>
            </a:pPr>
            <a:r>
              <a:rPr lang="fr-CH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CH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CH"/>
              <a:t>Deuxième niveau</a:t>
            </a:r>
            <a:endParaRPr/>
          </a:p>
          <a:p>
            <a:pPr lvl="2">
              <a:defRPr/>
            </a:pPr>
            <a:r>
              <a:rPr lang="fr-CH"/>
              <a:t>Troisième niveau</a:t>
            </a:r>
            <a:endParaRPr/>
          </a:p>
          <a:p>
            <a:pPr lvl="3">
              <a:defRPr/>
            </a:pPr>
            <a:r>
              <a:rPr lang="fr-CH"/>
              <a:t>Quatrième niveau</a:t>
            </a:r>
            <a:endParaRPr/>
          </a:p>
          <a:p>
            <a:pPr lvl="4">
              <a:defRPr/>
            </a:pPr>
            <a:r>
              <a:rPr lang="fr-CH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CH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CH"/>
              <a:t>Deuxième niveau</a:t>
            </a:r>
            <a:endParaRPr/>
          </a:p>
          <a:p>
            <a:pPr lvl="2">
              <a:defRPr/>
            </a:pPr>
            <a:r>
              <a:rPr lang="fr-CH"/>
              <a:t>Troisième niveau</a:t>
            </a:r>
            <a:endParaRPr/>
          </a:p>
          <a:p>
            <a:pPr lvl="3">
              <a:defRPr/>
            </a:pPr>
            <a:r>
              <a:rPr lang="fr-CH"/>
              <a:t>Quatrième niveau</a:t>
            </a:r>
            <a:endParaRPr/>
          </a:p>
          <a:p>
            <a:pPr lvl="4">
              <a:defRPr/>
            </a:pPr>
            <a:r>
              <a:rPr lang="fr-CH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1F9CA3-105E-4857-9057-6DB6197DA786}" type="datetimeFigureOut">
              <a:rPr lang="en-US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CE407-6216-4202-80E4-A30DC2F709B2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CH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CH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CH"/>
              <a:t>Deuxième niveau</a:t>
            </a:r>
            <a:endParaRPr/>
          </a:p>
          <a:p>
            <a:pPr lvl="2">
              <a:defRPr/>
            </a:pPr>
            <a:r>
              <a:rPr lang="fr-CH"/>
              <a:t>Troisième niveau</a:t>
            </a:r>
            <a:endParaRPr/>
          </a:p>
          <a:p>
            <a:pPr lvl="3">
              <a:defRPr/>
            </a:pPr>
            <a:r>
              <a:rPr lang="fr-CH"/>
              <a:t>Quatrième niveau</a:t>
            </a:r>
            <a:endParaRPr/>
          </a:p>
          <a:p>
            <a:pPr lvl="4">
              <a:defRPr/>
            </a:pPr>
            <a:r>
              <a:rPr lang="fr-CH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CH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CH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CH"/>
              <a:t>Deuxième niveau</a:t>
            </a:r>
            <a:endParaRPr/>
          </a:p>
          <a:p>
            <a:pPr lvl="2">
              <a:defRPr/>
            </a:pPr>
            <a:r>
              <a:rPr lang="fr-CH"/>
              <a:t>Troisième niveau</a:t>
            </a:r>
            <a:endParaRPr/>
          </a:p>
          <a:p>
            <a:pPr lvl="3">
              <a:defRPr/>
            </a:pPr>
            <a:r>
              <a:rPr lang="fr-CH"/>
              <a:t>Quatrième niveau</a:t>
            </a:r>
            <a:endParaRPr/>
          </a:p>
          <a:p>
            <a:pPr lvl="4">
              <a:defRPr/>
            </a:pPr>
            <a:r>
              <a:rPr lang="fr-CH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1F9CA3-105E-4857-9057-6DB6197DA786}" type="datetimeFigureOut">
              <a:rPr lang="en-US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CE407-6216-4202-80E4-A30DC2F709B2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1F9CA3-105E-4857-9057-6DB6197DA786}" type="datetimeFigureOut">
              <a:rPr lang="en-US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CE407-6216-4202-80E4-A30DC2F709B2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1F9CA3-105E-4857-9057-6DB6197DA786}" type="datetimeFigureOut">
              <a:rPr lang="en-US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CE407-6216-4202-80E4-A30DC2F709B2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pPr>
              <a:defRPr/>
            </a:pPr>
            <a:r>
              <a:rPr lang="fr-CH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CH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CH"/>
              <a:t>Deuxième niveau</a:t>
            </a:r>
            <a:endParaRPr/>
          </a:p>
          <a:p>
            <a:pPr lvl="2">
              <a:defRPr/>
            </a:pPr>
            <a:r>
              <a:rPr lang="fr-CH"/>
              <a:t>Troisième niveau</a:t>
            </a:r>
            <a:endParaRPr/>
          </a:p>
          <a:p>
            <a:pPr lvl="3">
              <a:defRPr/>
            </a:pPr>
            <a:r>
              <a:rPr lang="fr-CH"/>
              <a:t>Quatrième niveau</a:t>
            </a:r>
            <a:endParaRPr/>
          </a:p>
          <a:p>
            <a:pPr lvl="4">
              <a:defRPr/>
            </a:pPr>
            <a:r>
              <a:rPr lang="fr-CH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CH"/>
              <a:t>Cliquez pour modifier les styles du texte du masque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1F9CA3-105E-4857-9057-6DB6197DA786}" type="datetimeFigureOut">
              <a:rPr lang="en-US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CE407-6216-4202-80E4-A30DC2F709B2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defRPr/>
            </a:pPr>
            <a:r>
              <a:rPr lang="fr-CH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CH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CH"/>
              <a:t>Deuxième niveau</a:t>
            </a:r>
            <a:endParaRPr/>
          </a:p>
          <a:p>
            <a:pPr lvl="2">
              <a:defRPr/>
            </a:pPr>
            <a:r>
              <a:rPr lang="fr-CH"/>
              <a:t>Troisième niveau</a:t>
            </a:r>
            <a:endParaRPr/>
          </a:p>
          <a:p>
            <a:pPr lvl="3">
              <a:defRPr/>
            </a:pPr>
            <a:r>
              <a:rPr lang="fr-CH"/>
              <a:t>Quatrième niveau</a:t>
            </a:r>
            <a:endParaRPr/>
          </a:p>
          <a:p>
            <a:pPr lvl="4">
              <a:defRPr/>
            </a:pPr>
            <a:r>
              <a:rPr lang="fr-CH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1F9CA3-105E-4857-9057-6DB6197DA786}" type="datetimeFigureOut">
              <a:rPr lang="en-US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897905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F5CE407-6216-4202-80E4-A30DC2F709B2}" type="slidenum">
              <a:rPr lang="en-US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>
        <a:spcBef>
          <a:spcPts val="0"/>
        </a:spcBef>
        <a:buNone/>
        <a:defRPr sz="46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/>
        <a:buChar char=""/>
        <a:defRPr sz="2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/>
        <a:buChar char=""/>
        <a:defRPr sz="2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/>
        <a:buChar char=""/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4" algn="l" defTabSz="914400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/>
        <a:buChar char=""/>
        <a:defRPr sz="18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/>
        <a:buChar char=""/>
        <a:defRPr sz="18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>
        <a:spcBef>
          <a:spcPts val="0"/>
        </a:spcBef>
        <a:buClr>
          <a:schemeClr val="accent2"/>
        </a:buClr>
        <a:buSzPct val="110000"/>
        <a:buFont typeface="Wingdings 2"/>
        <a:buChar char=""/>
        <a:defRPr lang="en-US" sz="18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>
        <a:spcBef>
          <a:spcPts val="0"/>
        </a:spcBef>
        <a:buClr>
          <a:schemeClr val="accent1">
            <a:lumMod val="60000"/>
            <a:lumOff val="40000"/>
          </a:schemeClr>
        </a:buClr>
        <a:buSzPct val="110000"/>
        <a:buFont typeface="Wingdings 2"/>
        <a:buChar char=""/>
        <a:defRPr lang="en-US" sz="18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>
        <a:spcBef>
          <a:spcPts val="0"/>
        </a:spcBef>
        <a:buClr>
          <a:schemeClr val="accent2"/>
        </a:buClr>
        <a:buSzPct val="110000"/>
        <a:buFont typeface="Wingdings 2"/>
        <a:buChar char=""/>
        <a:defRPr lang="en-US" sz="18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>
        <a:spcBef>
          <a:spcPts val="0"/>
        </a:spcBef>
        <a:buClr>
          <a:schemeClr val="accent1">
            <a:lumMod val="60000"/>
            <a:lumOff val="40000"/>
          </a:schemeClr>
        </a:buClr>
        <a:buSzPct val="110000"/>
        <a:buFont typeface="Wingdings 2"/>
        <a:buChar char=""/>
        <a:defRPr lang="en-US" sz="18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322921" y="1299129"/>
            <a:ext cx="6498158" cy="2211501"/>
          </a:xfrm>
        </p:spPr>
        <p:txBody>
          <a:bodyPr/>
          <a:lstStyle/>
          <a:p>
            <a:pPr>
              <a:defRPr/>
            </a:pPr>
            <a:r>
              <a:rPr lang="fr-FR" b="1"/>
              <a:t>RAPPORT DE LA COMMISSION DE GESTION 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322921" y="3638337"/>
            <a:ext cx="6498159" cy="91664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b="1"/>
              <a:t>Préavis n°03/05.2022 </a:t>
            </a:r>
            <a:endParaRPr/>
          </a:p>
          <a:p>
            <a:pPr>
              <a:defRPr/>
            </a:pPr>
            <a:r>
              <a:rPr lang="fr-FR" b="1"/>
              <a:t>Adoption de la gestion et des comptes 2021</a:t>
            </a:r>
            <a:br>
              <a:rPr lang="fr-CH"/>
            </a:br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/>
          <a:stretch/>
        </p:blipFill>
        <p:spPr bwMode="auto">
          <a:xfrm>
            <a:off x="3657209" y="4495145"/>
            <a:ext cx="1602105" cy="1279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49274" y="499608"/>
            <a:ext cx="8042276" cy="880970"/>
          </a:xfrm>
        </p:spPr>
        <p:txBody>
          <a:bodyPr/>
          <a:lstStyle/>
          <a:p>
            <a:pPr>
              <a:defRPr/>
            </a:pPr>
            <a:r>
              <a:rPr lang="fr-FR" sz="2800" b="1"/>
              <a:t>1.3 </a:t>
            </a:r>
            <a:r>
              <a:rPr lang="fr-FR" sz="2800" b="1" cap="all"/>
              <a:t>Ressources Externes</a:t>
            </a:r>
            <a:br>
              <a:rPr lang="fr-FR" sz="2800" b="1" cap="all"/>
            </a:br>
            <a:r>
              <a:rPr lang="fr-FR" sz="2800" b="1"/>
              <a:t>Coûts pour l’essentiel des déchets</a:t>
            </a:r>
            <a:endParaRPr lang="fr-FR" sz="2800"/>
          </a:p>
        </p:txBody>
      </p:sp>
      <p:graphicFrame>
        <p:nvGraphicFramePr>
          <p:cNvPr id="7" name="Espace réservé du contenu 137"/>
          <p:cNvGraphicFramePr>
            <a:graphicFrameLocks noGrp="1"/>
          </p:cNvGraphicFramePr>
          <p:nvPr>
            <p:ph idx="1"/>
          </p:nvPr>
        </p:nvGraphicFramePr>
        <p:xfrm>
          <a:off x="1515783" y="1743437"/>
          <a:ext cx="5737771" cy="3579462"/>
        </p:xfrm>
        <a:graphic>
          <a:graphicData uri="http://schemas.openxmlformats.org/drawingml/2006/table">
            <a:tbl>
              <a:tblPr firstRow="1" firstCol="1" bandRow="1">
                <a:tableStyleId>{D4701C7E-4ED3-C706-947D-3D76BB2E94BF}</a:tableStyleId>
              </a:tblPr>
              <a:tblGrid>
                <a:gridCol w="396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31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1800"/>
                        <a:t>Désignation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Prix HT/unité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1800"/>
                        <a:t>Ordures ménagères incinérables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 b="1">
                          <a:latin typeface="arial mt"/>
                          <a:ea typeface="arial mt"/>
                          <a:cs typeface="arial mt"/>
                        </a:rPr>
                        <a:t>173.-/tonne</a:t>
                      </a:r>
                      <a:endParaRPr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/>
                        <a:t>Déchets encombrants ménagers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1">
                          <a:latin typeface="arial mt"/>
                          <a:ea typeface="arial mt"/>
                          <a:cs typeface="arial mt"/>
                        </a:rPr>
                        <a:t>193.-/tonne</a:t>
                      </a:r>
                      <a:endParaRPr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1800"/>
                        <a:t>Verre trié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1">
                          <a:latin typeface="arial mt"/>
                          <a:ea typeface="arial mt"/>
                          <a:cs typeface="arial mt"/>
                        </a:rPr>
                        <a:t>0.-/tonne</a:t>
                      </a:r>
                      <a:endParaRPr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/>
                        <a:t>Verre mélangé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1">
                          <a:latin typeface="arial mt"/>
                          <a:ea typeface="arial mt"/>
                          <a:cs typeface="arial mt"/>
                        </a:rPr>
                        <a:t>12.-/tonne</a:t>
                      </a:r>
                      <a:endParaRPr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1800"/>
                        <a:t>Branches mélangées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1">
                          <a:latin typeface="arial mt"/>
                          <a:ea typeface="arial mt"/>
                          <a:cs typeface="arial mt"/>
                        </a:rPr>
                        <a:t>94.-/tonne</a:t>
                      </a:r>
                      <a:endParaRPr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1800"/>
                        <a:t>Bois à problème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1">
                          <a:latin typeface="arial mt"/>
                          <a:ea typeface="arial mt"/>
                          <a:cs typeface="arial mt"/>
                        </a:rPr>
                        <a:t>320.-/tonne</a:t>
                      </a:r>
                      <a:endParaRPr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1800"/>
                        <a:t>Papier / carton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1">
                          <a:latin typeface="arial mt"/>
                          <a:ea typeface="arial mt"/>
                          <a:cs typeface="arial mt"/>
                        </a:rPr>
                        <a:t>Offre/demande</a:t>
                      </a:r>
                      <a:endParaRPr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800" b="1"/>
              <a:t>1.3 </a:t>
            </a:r>
            <a:r>
              <a:rPr lang="fr-FR" sz="2800" b="1" cap="all"/>
              <a:t>Ressources Externes</a:t>
            </a:r>
            <a:br>
              <a:rPr lang="fr-FR" sz="4800" b="1" cap="all"/>
            </a:br>
            <a:r>
              <a:rPr lang="fr-FR" sz="2800" b="1"/>
              <a:t>Rétrocessions</a:t>
            </a:r>
            <a:endParaRPr lang="en-GB" sz="2800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38618" y="3815257"/>
            <a:ext cx="8304689" cy="255472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CH" sz="2000"/>
              <a:t>Revenus de taxes et rétrocessions </a:t>
            </a:r>
            <a:endParaRPr/>
          </a:p>
          <a:p>
            <a:pPr marL="0" indent="0">
              <a:buNone/>
              <a:defRPr/>
            </a:pPr>
            <a:r>
              <a:rPr lang="fr-FR" sz="2000">
                <a:latin typeface="Arial"/>
                <a:ea typeface="Arial"/>
                <a:cs typeface="Symbol"/>
              </a:rPr>
              <a:t>Fr. 510'500 taxe sur les entreprises (</a:t>
            </a:r>
            <a:r>
              <a:rPr lang="fr-FR" sz="2000">
                <a:latin typeface="Arial"/>
                <a:ea typeface="Arial"/>
                <a:cs typeface="arial mt"/>
              </a:rPr>
              <a:t>180.-/an) </a:t>
            </a:r>
            <a:r>
              <a:rPr lang="fr-FR" sz="2000">
                <a:latin typeface="Arial"/>
                <a:ea typeface="Arial"/>
                <a:cs typeface="Symbol"/>
              </a:rPr>
              <a:t>et habitants </a:t>
            </a:r>
            <a:r>
              <a:rPr lang="fr-FR" sz="2000">
                <a:latin typeface="Arial"/>
                <a:ea typeface="Arial"/>
                <a:cs typeface="arial mt"/>
              </a:rPr>
              <a:t>(108.-/an)</a:t>
            </a:r>
            <a:endParaRPr lang="en-GB" sz="2000">
              <a:latin typeface="arial mt"/>
              <a:ea typeface="Symbol"/>
              <a:cs typeface="Symbol"/>
            </a:endParaRPr>
          </a:p>
          <a:p>
            <a:pPr marL="0" indent="0">
              <a:buNone/>
              <a:defRPr/>
            </a:pPr>
            <a:r>
              <a:rPr lang="fr-FR" sz="2000">
                <a:latin typeface="Arial"/>
                <a:ea typeface="Arial"/>
                <a:cs typeface="Symbol"/>
              </a:rPr>
              <a:t>Fr. 296'100 taxe au sac</a:t>
            </a:r>
            <a:endParaRPr lang="en-GB" sz="2000">
              <a:latin typeface="arial mt"/>
              <a:ea typeface="Symbol"/>
              <a:cs typeface="Symbol"/>
            </a:endParaRPr>
          </a:p>
          <a:p>
            <a:pPr marL="0" indent="0">
              <a:buNone/>
              <a:defRPr/>
            </a:pPr>
            <a:r>
              <a:rPr lang="fr-FR" sz="2000">
                <a:latin typeface="Arial"/>
                <a:ea typeface="Arial"/>
              </a:rPr>
              <a:t>Fr. 38'100 de rétrocessions diverses sur la valorisation des déchets</a:t>
            </a:r>
            <a:endParaRPr lang="en-GB" sz="2000"/>
          </a:p>
        </p:txBody>
      </p:sp>
      <p:sp>
        <p:nvSpPr>
          <p:cNvPr id="4" name="Espace réservé du contenu 2"/>
          <p:cNvSpPr txBox="1"/>
          <p:nvPr/>
        </p:nvSpPr>
        <p:spPr bwMode="auto">
          <a:xfrm>
            <a:off x="4568826" y="1613498"/>
            <a:ext cx="4022725" cy="1556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/>
              <a:buChar char="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4" algn="l" defTabSz="9144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/>
              <a:buChar char="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>
              <a:spcBef>
                <a:spcPts val="0"/>
              </a:spcBef>
              <a:buClr>
                <a:schemeClr val="accent2"/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>
              <a:spcBef>
                <a:spcPts val="0"/>
              </a:spcBef>
              <a:buClr>
                <a:schemeClr val="accent2"/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800">
                <a:latin typeface="Arial"/>
                <a:ea typeface="Arial"/>
                <a:cs typeface="Symbol"/>
              </a:rPr>
              <a:t>Carton, Fr. 85.00 / tonne</a:t>
            </a:r>
            <a:endParaRPr lang="en-GB" sz="1800">
              <a:latin typeface="arial mt"/>
              <a:ea typeface="Symbol"/>
              <a:cs typeface="Symbol"/>
            </a:endParaRPr>
          </a:p>
          <a:p>
            <a:pPr>
              <a:defRPr/>
            </a:pPr>
            <a:r>
              <a:rPr lang="fr-FR" sz="1800">
                <a:latin typeface="Arial"/>
                <a:ea typeface="Arial"/>
                <a:cs typeface="Symbol"/>
              </a:rPr>
              <a:t>Papier ménager, Fr. 80.00 / tonne</a:t>
            </a:r>
            <a:endParaRPr lang="en-GB" sz="1800">
              <a:latin typeface="arial mt"/>
              <a:ea typeface="Symbol"/>
              <a:cs typeface="Symbol"/>
            </a:endParaRPr>
          </a:p>
          <a:p>
            <a:pPr>
              <a:defRPr/>
            </a:pPr>
            <a:r>
              <a:rPr lang="fr-FR" sz="1800">
                <a:latin typeface="Arial"/>
                <a:ea typeface="Arial"/>
                <a:cs typeface="Symbol"/>
              </a:rPr>
              <a:t>Pet, Fr. 0.20 / kg</a:t>
            </a:r>
            <a:endParaRPr lang="en-GB" sz="1800">
              <a:latin typeface="arial mt"/>
              <a:ea typeface="Symbol"/>
              <a:cs typeface="Symbol"/>
            </a:endParaRPr>
          </a:p>
          <a:p>
            <a:pPr marL="0" indent="0">
              <a:buFont typeface="Wingdings 2"/>
              <a:buNone/>
              <a:defRPr/>
            </a:pP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/>
          <p:nvPr/>
        </p:nvSpPr>
        <p:spPr bwMode="auto">
          <a:xfrm>
            <a:off x="438619" y="1534603"/>
            <a:ext cx="4022725" cy="1725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/>
              <a:buChar char="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4" algn="l" defTabSz="9144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/>
              <a:buChar char="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>
              <a:spcBef>
                <a:spcPts val="0"/>
              </a:spcBef>
              <a:buClr>
                <a:schemeClr val="accent2"/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>
              <a:spcBef>
                <a:spcPts val="0"/>
              </a:spcBef>
              <a:buClr>
                <a:schemeClr val="accent2"/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800">
                <a:latin typeface="Arial"/>
                <a:ea typeface="Arial"/>
                <a:cs typeface="Symbol"/>
              </a:rPr>
              <a:t>Taxe au sac, Fr. 362.80 / tonne</a:t>
            </a:r>
            <a:endParaRPr lang="en-GB" sz="1800">
              <a:latin typeface="arial mt"/>
              <a:ea typeface="Symbol"/>
              <a:cs typeface="Symbol"/>
            </a:endParaRPr>
          </a:p>
          <a:p>
            <a:pPr>
              <a:defRPr/>
            </a:pPr>
            <a:r>
              <a:rPr lang="fr-FR" sz="1800">
                <a:latin typeface="Arial"/>
                <a:ea typeface="Arial"/>
                <a:cs typeface="Symbol"/>
              </a:rPr>
              <a:t>Fer blanc, Fr. 83.00 / tonne</a:t>
            </a:r>
            <a:endParaRPr lang="en-GB" sz="1800">
              <a:latin typeface="arial mt"/>
              <a:ea typeface="Symbol"/>
              <a:cs typeface="Symbol"/>
            </a:endParaRPr>
          </a:p>
          <a:p>
            <a:pPr>
              <a:defRPr/>
            </a:pPr>
            <a:r>
              <a:rPr lang="fr-FR" sz="1800">
                <a:latin typeface="Arial"/>
                <a:ea typeface="Arial"/>
                <a:cs typeface="Symbol"/>
              </a:rPr>
              <a:t>Fer léger, Fr. 190.00 / tonne</a:t>
            </a:r>
            <a:endParaRPr lang="en-GB" sz="1800">
              <a:latin typeface="arial mt"/>
              <a:ea typeface="Symbol"/>
              <a:cs typeface="Symbol"/>
            </a:endParaRPr>
          </a:p>
          <a:p>
            <a:pPr>
              <a:defRPr/>
            </a:pPr>
            <a:r>
              <a:rPr lang="fr-FR" sz="1800">
                <a:latin typeface="Arial"/>
                <a:ea typeface="Arial"/>
                <a:cs typeface="Symbol"/>
              </a:rPr>
              <a:t>Aluminium, Fr. 118.00 / tonne</a:t>
            </a:r>
            <a:endParaRPr lang="en-GB" sz="1800">
              <a:latin typeface="arial mt"/>
              <a:ea typeface="Symbol"/>
              <a:cs typeface="Symbol"/>
            </a:endParaRPr>
          </a:p>
          <a:p>
            <a:pPr marL="0" indent="0">
              <a:buFont typeface="Wingdings 2"/>
              <a:buNone/>
              <a:defRPr/>
            </a:pPr>
            <a:endParaRPr lang="fr-CH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49274" y="170590"/>
            <a:ext cx="8366126" cy="1247244"/>
          </a:xfrm>
        </p:spPr>
        <p:txBody>
          <a:bodyPr/>
          <a:lstStyle/>
          <a:p>
            <a:pPr>
              <a:defRPr/>
            </a:pPr>
            <a:r>
              <a:rPr lang="fr-FR" sz="2800" b="1"/>
              <a:t>1.4 </a:t>
            </a:r>
            <a:r>
              <a:rPr lang="fr-FR" sz="2800" b="1" cap="all"/>
              <a:t>Comparatif communes voisines</a:t>
            </a:r>
            <a:br>
              <a:rPr lang="fr-FR" sz="2800" b="1" cap="all"/>
            </a:br>
            <a:r>
              <a:rPr lang="fr-FR" sz="2800" b="1"/>
              <a:t>Coûts </a:t>
            </a:r>
            <a:endParaRPr lang="fr-FR" sz="280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88911" y="1975258"/>
            <a:ext cx="8426489" cy="426320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r-FR" u="sng">
                <a:latin typeface="Arial"/>
                <a:ea typeface="Arial"/>
                <a:cs typeface="arial mt"/>
              </a:rPr>
              <a:t>St-Prex:</a:t>
            </a:r>
            <a:r>
              <a:rPr lang="fr-FR">
                <a:latin typeface="Arial"/>
                <a:ea typeface="Arial"/>
                <a:cs typeface="arial mt"/>
              </a:rPr>
              <a:t> 108.-/an &gt;18 ans. 180.-/an entreprise.</a:t>
            </a:r>
            <a:endParaRPr lang="fr-FR" u="sng">
              <a:latin typeface="Arial"/>
              <a:ea typeface="Arial"/>
              <a:cs typeface="arial mt"/>
            </a:endParaRPr>
          </a:p>
          <a:p>
            <a:pPr algn="just">
              <a:defRPr/>
            </a:pPr>
            <a:r>
              <a:rPr lang="fr-FR" u="sng">
                <a:latin typeface="Arial"/>
                <a:ea typeface="Arial"/>
                <a:cs typeface="arial mt"/>
              </a:rPr>
              <a:t>Buchillon:</a:t>
            </a:r>
            <a:r>
              <a:rPr lang="fr-FR">
                <a:latin typeface="Arial"/>
                <a:ea typeface="Arial"/>
                <a:cs typeface="arial mt"/>
              </a:rPr>
              <a:t> 100.-/an &gt;18 ans. 100.-/an entreprise.</a:t>
            </a:r>
            <a:endParaRPr lang="fr-CH">
              <a:latin typeface="arial mt"/>
              <a:ea typeface="arial mt"/>
              <a:cs typeface="arial mt"/>
            </a:endParaRPr>
          </a:p>
          <a:p>
            <a:pPr algn="just">
              <a:defRPr/>
            </a:pPr>
            <a:r>
              <a:rPr lang="fr-FR" u="sng">
                <a:latin typeface="Arial"/>
                <a:ea typeface="Arial"/>
                <a:cs typeface="arial mt"/>
              </a:rPr>
              <a:t>Morges:</a:t>
            </a:r>
            <a:r>
              <a:rPr lang="fr-FR">
                <a:latin typeface="Arial"/>
                <a:ea typeface="Arial"/>
                <a:cs typeface="arial mt"/>
              </a:rPr>
              <a:t> 85.-/an &gt;22 ans</a:t>
            </a:r>
            <a:endParaRPr lang="fr-CH">
              <a:latin typeface="arial mt"/>
              <a:ea typeface="arial mt"/>
              <a:cs typeface="arial mt"/>
            </a:endParaRPr>
          </a:p>
          <a:p>
            <a:pPr algn="just">
              <a:defRPr/>
            </a:pPr>
            <a:r>
              <a:rPr lang="fr-FR" u="sng">
                <a:latin typeface="Arial"/>
                <a:ea typeface="Arial"/>
                <a:cs typeface="arial mt"/>
              </a:rPr>
              <a:t>Etoy:</a:t>
            </a:r>
            <a:r>
              <a:rPr lang="fr-FR">
                <a:latin typeface="Arial"/>
                <a:ea typeface="Arial"/>
                <a:cs typeface="arial mt"/>
              </a:rPr>
              <a:t> 60.-/an &gt;20 ans</a:t>
            </a:r>
            <a:endParaRPr lang="fr-CH">
              <a:latin typeface="arial mt"/>
              <a:ea typeface="arial mt"/>
              <a:cs typeface="arial mt"/>
            </a:endParaRPr>
          </a:p>
          <a:p>
            <a:pPr algn="just">
              <a:defRPr/>
            </a:pPr>
            <a:r>
              <a:rPr lang="fr-FR" u="sng">
                <a:latin typeface="Arial"/>
                <a:ea typeface="Arial"/>
                <a:cs typeface="arial mt"/>
              </a:rPr>
              <a:t>Lausanne:</a:t>
            </a:r>
            <a:r>
              <a:rPr lang="fr-FR">
                <a:latin typeface="Arial"/>
                <a:ea typeface="Arial"/>
                <a:cs typeface="arial mt"/>
              </a:rPr>
              <a:t> facture au volume de l’appartement</a:t>
            </a:r>
            <a:endParaRPr lang="fr-CH">
              <a:latin typeface="arial mt"/>
              <a:ea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49274" y="170590"/>
            <a:ext cx="8366126" cy="1258799"/>
          </a:xfrm>
        </p:spPr>
        <p:txBody>
          <a:bodyPr/>
          <a:lstStyle/>
          <a:p>
            <a:pPr>
              <a:defRPr/>
            </a:pPr>
            <a:r>
              <a:rPr lang="fr-FR" sz="2800" b="1"/>
              <a:t>1.4 </a:t>
            </a:r>
            <a:r>
              <a:rPr lang="fr-FR" sz="2800" b="1" cap="all"/>
              <a:t>Comparatif communes voisines</a:t>
            </a:r>
            <a:br>
              <a:rPr lang="fr-FR" sz="2800" b="1" cap="all"/>
            </a:br>
            <a:r>
              <a:rPr lang="fr-FR" sz="2800" b="1"/>
              <a:t>Poids</a:t>
            </a:r>
            <a:endParaRPr lang="fr-FR" sz="2800"/>
          </a:p>
        </p:txBody>
      </p:sp>
      <p:sp>
        <p:nvSpPr>
          <p:cNvPr id="4" name="Image 7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6" name="Image 8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7" name="Image 10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8" name="Image 11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9" name="Image 12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0" name="Image 13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1" name="Image 15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2" name="Image 16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3" name="Image 17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4" name="Image 21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5" name="Image 22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6" name="Image 23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7" name="Image 26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8" name="Image 27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9" name="Image 28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20" name="Image 33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21" name="Image 34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22" name="Image 38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23" name="Image 39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24" name="Image 42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25" name="Image 44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26" name="Image 47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27" name="Image 49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28" name="Image 52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29" name="Image 53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30" name="Image 54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31" name="Image 57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32" name="Image 58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33" name="Image 59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34" name="Image 62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35" name="Image 63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36" name="Image 69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37" name="Image 70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38" name="Image 74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39" name="Image 77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40" name="Image 79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41" name="Image 80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42" name="Image 84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43" name="Image 85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44" name="Image 88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45" name="Image 89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46" name="Image 90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47" name="Image 92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48" name="Image 93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49" name="Image 94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50" name="Image 96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51" name="Image 99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52" name="Image 101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53" name="Image 103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54" name="Image 104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55" name="Image 105"/>
          <p:cNvSpPr>
            <a:spLocks noChangeAspect="1" noChangeArrowheads="1"/>
          </p:cNvSpPr>
          <p:nvPr/>
        </p:nvSpPr>
        <p:spPr bwMode="auto">
          <a:xfrm>
            <a:off x="1603375" y="2049463"/>
            <a:ext cx="95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graphicFrame>
        <p:nvGraphicFramePr>
          <p:cNvPr id="138" name="Espace réservé du contenu 137"/>
          <p:cNvGraphicFramePr>
            <a:graphicFrameLocks noGrp="1"/>
          </p:cNvGraphicFramePr>
          <p:nvPr>
            <p:ph idx="1"/>
          </p:nvPr>
        </p:nvGraphicFramePr>
        <p:xfrm>
          <a:off x="462336" y="1602769"/>
          <a:ext cx="8453061" cy="4029495"/>
        </p:xfrm>
        <a:graphic>
          <a:graphicData uri="http://schemas.openxmlformats.org/drawingml/2006/table">
            <a:tbl>
              <a:tblPr firstRow="1" firstCol="1" bandRow="1">
                <a:tableStyleId>{D4701C7E-4ED3-C706-947D-3D76BB2E94BF}</a:tableStyleId>
              </a:tblPr>
              <a:tblGrid>
                <a:gridCol w="394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231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1800"/>
                        <a:t>Kg/hab./an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Buchillon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Etoy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Morges 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St-Prex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1800"/>
                        <a:t>Ordures ménagères incinérables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141.3</a:t>
                      </a:r>
                      <a:r>
                        <a:rPr lang="fr-FR" sz="1800"/>
                        <a:t> 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 b="1"/>
                        <a:t>103.20 </a:t>
                      </a:r>
                      <a:endParaRPr lang="fr-FR" sz="1800" b="1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130.54 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138.08</a:t>
                      </a:r>
                      <a:r>
                        <a:rPr lang="fr-FR" sz="1800"/>
                        <a:t> 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1800"/>
                        <a:t>Papier/carton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73.26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defRPr/>
                      </a:pPr>
                      <a:r>
                        <a:rPr lang="fr-FR" sz="1800"/>
                        <a:t>60.90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defRPr/>
                      </a:pPr>
                      <a:r>
                        <a:rPr lang="fr-FR" sz="1800"/>
                        <a:t>78.09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62.60 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1800"/>
                        <a:t>Déchets organiques collectés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258.22</a:t>
                      </a:r>
                      <a:r>
                        <a:rPr lang="fr-FR" sz="1800" b="1"/>
                        <a:t> </a:t>
                      </a:r>
                      <a:endParaRPr lang="fr-FR" sz="1800" b="1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defRPr/>
                      </a:pPr>
                      <a:r>
                        <a:rPr lang="fr-FR" sz="1800"/>
                        <a:t>122.20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86.03 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80.92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1800"/>
                        <a:t>Verre mélangé &amp; trié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defRPr/>
                      </a:pPr>
                      <a:r>
                        <a:rPr lang="fr-FR" sz="1800" b="1"/>
                        <a:t>60.75 </a:t>
                      </a:r>
                      <a:endParaRPr lang="fr-CH" sz="1800" b="1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defRPr/>
                      </a:pPr>
                      <a:r>
                        <a:rPr lang="fr-FR" sz="1800"/>
                        <a:t>55.10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defRPr/>
                      </a:pPr>
                      <a:r>
                        <a:rPr lang="fr-FR" sz="1800"/>
                        <a:t>45.80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defRPr/>
                      </a:pPr>
                      <a:r>
                        <a:rPr lang="fr-FR" sz="1800"/>
                        <a:t>43.02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1800"/>
                        <a:t>Déchets encombrants ménagers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defRPr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60.80 </a:t>
                      </a:r>
                      <a:endParaRPr lang="fr-FR" sz="1800" b="1">
                        <a:solidFill>
                          <a:srgbClr val="FF0000"/>
                        </a:solidFill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defRPr/>
                      </a:pPr>
                      <a:r>
                        <a:rPr lang="fr-FR" sz="1800"/>
                        <a:t>26.00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defRPr/>
                      </a:pPr>
                      <a:r>
                        <a:rPr lang="fr-FR" sz="1800"/>
                        <a:t>16.47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17.50 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1800"/>
                        <a:t>PET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5.00 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defRPr/>
                      </a:pPr>
                      <a:r>
                        <a:rPr lang="fr-FR" sz="1800"/>
                        <a:t>4.60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3.14 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 b="1"/>
                        <a:t>1.61 </a:t>
                      </a:r>
                      <a:endParaRPr lang="fr-FR" sz="1800" b="1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1800"/>
                        <a:t>…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 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defRPr/>
                      </a:pPr>
                      <a:r>
                        <a:rPr lang="fr-FR" sz="1800"/>
                        <a:t> 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 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 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1800"/>
                        <a:t>Total général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657.73</a:t>
                      </a:r>
                      <a:r>
                        <a:rPr lang="fr-FR" sz="1800"/>
                        <a:t> 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435.62 </a:t>
                      </a:r>
                      <a:endParaRPr lang="fr-CH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/>
                        <a:t>435.62</a:t>
                      </a:r>
                      <a:endParaRPr lang="fr-FR" sz="1800"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5"/>
                        </a:lnSpc>
                        <a:defRPr/>
                      </a:pPr>
                      <a:r>
                        <a:rPr lang="fr-FR" sz="1800" b="1">
                          <a:solidFill>
                            <a:srgbClr val="00B050"/>
                          </a:solidFill>
                        </a:rPr>
                        <a:t>412.00</a:t>
                      </a:r>
                      <a:endParaRPr lang="fr-FR" sz="1800" b="1">
                        <a:solidFill>
                          <a:srgbClr val="00B050"/>
                        </a:solidFill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9" name="Image 7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40" name="Image 8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41" name="Image 10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42" name="Image 11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43" name="Image 12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44" name="Image 13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45" name="Image 15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46" name="Image 16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47" name="Image 17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48" name="Image 21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49" name="Image 22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50" name="Image 23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51" name="Image 26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52" name="Image 27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53" name="Image 28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54" name="Image 34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55" name="Image 38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56" name="Image 59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57" name="Image 62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58" name="Image 63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59" name="Image 103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60" name="Image 104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61" name="Image 105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62" name="AutoShape 131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63" name="AutoShape 130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64" name="AutoShape 129"/>
          <p:cNvSpPr>
            <a:spLocks noChangeAspect="1" noChangeArrowheads="1"/>
          </p:cNvSpPr>
          <p:nvPr/>
        </p:nvSpPr>
        <p:spPr bwMode="auto">
          <a:xfrm>
            <a:off x="1474788" y="2746375"/>
            <a:ext cx="95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49274" y="170590"/>
            <a:ext cx="8042276" cy="880970"/>
          </a:xfrm>
        </p:spPr>
        <p:txBody>
          <a:bodyPr/>
          <a:lstStyle/>
          <a:p>
            <a:pPr>
              <a:defRPr/>
            </a:pPr>
            <a:r>
              <a:rPr lang="fr-FR" sz="2800" b="1"/>
              <a:t>RECOMMANDATIONS</a:t>
            </a:r>
            <a:endParaRPr lang="fr-FR" sz="280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49274" y="1478280"/>
            <a:ext cx="8125599" cy="426320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/>
              <a:t>Encourager à rapporter certains déchets en magasin</a:t>
            </a:r>
            <a:endParaRPr/>
          </a:p>
          <a:p>
            <a:pPr>
              <a:defRPr/>
            </a:pPr>
            <a:r>
              <a:rPr lang="fr-CH"/>
              <a:t>Rappeler les options disponibles à la population</a:t>
            </a:r>
            <a:endParaRPr lang="fr-FR"/>
          </a:p>
          <a:p>
            <a:pPr>
              <a:defRPr/>
            </a:pPr>
            <a:r>
              <a:rPr lang="fr-CH"/>
              <a:t>(Re)proposer un coin d’échange</a:t>
            </a:r>
            <a:endParaRPr/>
          </a:p>
          <a:p>
            <a:pPr>
              <a:defRPr/>
            </a:pPr>
            <a:r>
              <a:rPr lang="fr-FR"/>
              <a:t>Repenser la collecte de certains déchets pour mieux trier et donc valoriser d’autres déchets.</a:t>
            </a:r>
            <a:endParaRPr/>
          </a:p>
          <a:p>
            <a:pPr>
              <a:defRPr/>
            </a:pPr>
            <a:r>
              <a:rPr lang="fr-FR"/>
              <a:t>Accroitre les contrôles d’utilisation de la déchèterie</a:t>
            </a:r>
            <a:endParaRPr/>
          </a:p>
          <a:p>
            <a:pPr>
              <a:defRPr/>
            </a:pPr>
            <a:r>
              <a:rPr lang="fr-FR"/>
              <a:t>Envisager le tri des poubelles publiques ou solution alternative </a:t>
            </a:r>
            <a:endParaRPr/>
          </a:p>
          <a:p>
            <a:pPr>
              <a:defRPr/>
            </a:pPr>
            <a:r>
              <a:rPr lang="fr-FR"/>
              <a:t>Augmenter contrôles d’utilisation poubelles publiques</a:t>
            </a:r>
            <a:endParaRPr/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49273" y="170590"/>
            <a:ext cx="8042276" cy="1185599"/>
          </a:xfrm>
        </p:spPr>
        <p:txBody>
          <a:bodyPr/>
          <a:lstStyle/>
          <a:p>
            <a:pPr>
              <a:defRPr/>
            </a:pPr>
            <a:r>
              <a:rPr lang="fr-FR" sz="2800" b="1"/>
              <a:t>1.5 </a:t>
            </a:r>
            <a:r>
              <a:rPr lang="fr-FR" sz="2800" b="1" cap="all"/>
              <a:t>Assurances</a:t>
            </a:r>
            <a:br>
              <a:rPr lang="fr-FR" sz="2800" b="1" cap="all"/>
            </a:br>
            <a:endParaRPr lang="fr-FR" sz="2800"/>
          </a:p>
        </p:txBody>
      </p:sp>
      <p:sp>
        <p:nvSpPr>
          <p:cNvPr id="5" name="ZoneTexte 4"/>
          <p:cNvSpPr txBox="1"/>
          <p:nvPr/>
        </p:nvSpPr>
        <p:spPr bwMode="auto">
          <a:xfrm>
            <a:off x="1219910" y="982861"/>
            <a:ext cx="7606360" cy="5483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9250" indent="-349250" algn="just">
              <a:lnSpc>
                <a:spcPct val="103000"/>
              </a:lnSpc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ECA: bâtiment: Fr. 3'679'973 chiffrés</a:t>
            </a:r>
            <a:endParaRPr/>
          </a:p>
          <a:p>
            <a:pPr marL="349250" indent="-349250" algn="just">
              <a:lnSpc>
                <a:spcPct val="103000"/>
              </a:lnSpc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ECA mobilier: Fr. 1'201’494 indemnisés à ce jour</a:t>
            </a:r>
            <a:endParaRPr/>
          </a:p>
          <a:p>
            <a:pPr marL="806450" lvl="1" indent="-349250" algn="just">
              <a:lnSpc>
                <a:spcPct val="103000"/>
              </a:lnSpc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/>
            </a:pPr>
            <a:r>
              <a:rPr lang="fr-FR"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contre Fr. 1'252'032 demandés à ce jour, soit 96 % indémnisé</a:t>
            </a:r>
            <a:endParaRPr sz="1800"/>
          </a:p>
          <a:p>
            <a:pPr marL="349250" indent="-349250" algn="just">
              <a:lnSpc>
                <a:spcPct val="103000"/>
              </a:lnSpc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Axa - assurance choses: Fr. 41'736.70 indemnisés </a:t>
            </a:r>
          </a:p>
          <a:p>
            <a:pPr marL="749299" lvl="1" indent="-349249" algn="just">
              <a:lnSpc>
                <a:spcPct val="103000"/>
              </a:lnSpc>
              <a:spcBef>
                <a:spcPts val="1999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/>
            </a:pPr>
            <a:r>
              <a:rPr lang="fr-FR"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100 % indémnisé</a:t>
            </a:r>
            <a:endParaRPr sz="1800"/>
          </a:p>
          <a:p>
            <a:pPr marL="349250" indent="-349250" algn="just">
              <a:lnSpc>
                <a:spcPct val="103000"/>
              </a:lnSpc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Helvetia: véhicules remboursés à la valeur vénale</a:t>
            </a:r>
          </a:p>
          <a:p>
            <a:pPr marL="749299" lvl="1" indent="-349249" algn="just">
              <a:lnSpc>
                <a:spcPct val="103000"/>
              </a:lnSpc>
              <a:spcBef>
                <a:spcPts val="1999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/>
            </a:pPr>
            <a:r>
              <a:rPr lang="fr-FR" sz="18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100 % indémnisé</a:t>
            </a:r>
            <a:endParaRPr sz="180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349250" indent="-349250" algn="just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Axa: frais supplémentaires (frais de gestion de l’interruption -&gt; 200'000 Fr.) </a:t>
            </a:r>
          </a:p>
          <a:p>
            <a:pPr marL="749299" lvl="1" indent="-349249" algn="just">
              <a:spcBef>
                <a:spcPts val="1999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/>
            </a:pPr>
            <a:r>
              <a:rPr lang="fr-FR"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dossier en cours</a:t>
            </a:r>
            <a:endParaRPr sz="1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49273" y="170590"/>
            <a:ext cx="8042276" cy="1185599"/>
          </a:xfrm>
        </p:spPr>
        <p:txBody>
          <a:bodyPr/>
          <a:lstStyle/>
          <a:p>
            <a:pPr>
              <a:defRPr/>
            </a:pPr>
            <a:r>
              <a:rPr lang="fr-FR" sz="2800" b="1"/>
              <a:t>1.5 </a:t>
            </a:r>
            <a:r>
              <a:rPr lang="fr-FR" sz="2800" b="1" cap="all"/>
              <a:t>Assurances</a:t>
            </a:r>
            <a:br>
              <a:rPr lang="fr-FR" sz="2800" b="1" cap="all"/>
            </a:br>
            <a:endParaRPr lang="fr-FR" sz="2800"/>
          </a:p>
        </p:txBody>
      </p:sp>
      <p:sp>
        <p:nvSpPr>
          <p:cNvPr id="5" name="ZoneTexte 4"/>
          <p:cNvSpPr txBox="1"/>
          <p:nvPr/>
        </p:nvSpPr>
        <p:spPr bwMode="auto">
          <a:xfrm>
            <a:off x="122187" y="1031458"/>
            <a:ext cx="5315040" cy="5602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9250" indent="-349250" algn="just">
              <a:lnSpc>
                <a:spcPct val="103000"/>
              </a:lnSpc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Matériel et véhicules remboursés, malgré absence d’un inventaire à jour</a:t>
            </a:r>
          </a:p>
          <a:p>
            <a:pPr marL="749299" lvl="1" indent="-349249" algn="just">
              <a:lnSpc>
                <a:spcPct val="103000"/>
              </a:lnSpc>
              <a:spcBef>
                <a:spcPts val="1999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Valeurs retrouvées d’après factures</a:t>
            </a:r>
            <a:endParaRPr sz="1800" dirty="0"/>
          </a:p>
          <a:p>
            <a:pPr marL="806450" lvl="1" indent="-349250" algn="just">
              <a:lnSpc>
                <a:spcPct val="103000"/>
              </a:lnSpc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Aujourd’hui, une liste du gros matériel existe</a:t>
            </a:r>
          </a:p>
          <a:p>
            <a:pPr marL="406399" lvl="0" indent="-349249" algn="just">
              <a:lnSpc>
                <a:spcPct val="103000"/>
              </a:lnSpc>
              <a:spcBef>
                <a:spcPts val="1999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Recommandations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:</a:t>
            </a:r>
            <a:endParaRPr sz="1800" dirty="0"/>
          </a:p>
          <a:p>
            <a:pPr algn="just">
              <a:lnSpc>
                <a:spcPct val="103000"/>
              </a:lnSpc>
              <a:spcBef>
                <a:spcPts val="1999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1) </a:t>
            </a:r>
            <a:r>
              <a:rPr lang="fr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établir un inventaire centralisé et à jour pour tous les biens de la commune</a:t>
            </a:r>
          </a:p>
          <a:p>
            <a:pPr algn="just">
              <a:lnSpc>
                <a:spcPct val="103000"/>
              </a:lnSpc>
              <a:spcBef>
                <a:spcPts val="1999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2) poursuivre le (bon) travail avec le courtier en assurance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algn="just">
              <a:lnSpc>
                <a:spcPct val="103000"/>
              </a:lnSpc>
              <a:spcBef>
                <a:spcPts val="1999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91701" y="1742569"/>
            <a:ext cx="3044216" cy="20162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56785" y="3997467"/>
            <a:ext cx="3079132" cy="20394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49274" y="170590"/>
            <a:ext cx="8042276" cy="1123954"/>
          </a:xfrm>
        </p:spPr>
        <p:txBody>
          <a:bodyPr/>
          <a:lstStyle/>
          <a:p>
            <a:pPr>
              <a:defRPr/>
            </a:pPr>
            <a:r>
              <a:rPr lang="fr-FR" sz="2800" b="1"/>
              <a:t>1.6 </a:t>
            </a:r>
            <a:r>
              <a:rPr lang="fr-FR" sz="2800" b="1" cap="all"/>
              <a:t>GESTION DES RISQUES</a:t>
            </a:r>
            <a:br>
              <a:rPr lang="fr-FR" sz="2800" b="1" cap="all"/>
            </a:br>
            <a:endParaRPr lang="fr-FR" sz="280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46534" y="1139233"/>
            <a:ext cx="8594726" cy="5086907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fr-FR"/>
              <a:t>Chance dans le malheur: ancienne administration vide</a:t>
            </a:r>
            <a:endParaRPr/>
          </a:p>
          <a:p>
            <a:pPr lvl="1">
              <a:defRPr/>
            </a:pPr>
            <a:r>
              <a:rPr lang="fr-FR" sz="1800"/>
              <a:t>Peu de surcoût</a:t>
            </a:r>
            <a:endParaRPr sz="1800"/>
          </a:p>
          <a:p>
            <a:pPr lvl="1">
              <a:defRPr/>
            </a:pPr>
            <a:r>
              <a:rPr lang="fr-FR" sz="1800"/>
              <a:t>Pas de dysfonctionnement du service à la population</a:t>
            </a:r>
            <a:endParaRPr sz="1800"/>
          </a:p>
          <a:p>
            <a:pPr lvl="1">
              <a:defRPr/>
            </a:pPr>
            <a:r>
              <a:rPr lang="fr-FR" sz="1800"/>
              <a:t>Que se serait-il passé le cas contraire ?</a:t>
            </a:r>
          </a:p>
          <a:p>
            <a:pPr lvl="1">
              <a:defRPr/>
            </a:pPr>
            <a:endParaRPr sz="1800"/>
          </a:p>
          <a:p>
            <a:pPr lvl="1">
              <a:defRPr/>
            </a:pPr>
            <a:endParaRPr sz="1800"/>
          </a:p>
          <a:p>
            <a:pPr>
              <a:defRPr/>
            </a:pPr>
            <a:r>
              <a:rPr lang="fr-FR"/>
              <a:t>Gestion des risque selon modèle canton:</a:t>
            </a:r>
            <a:endParaRPr/>
          </a:p>
          <a:p>
            <a:pPr lvl="1">
              <a:lnSpc>
                <a:spcPct val="103000"/>
              </a:lnSpc>
              <a:defRPr/>
            </a:pPr>
            <a:r>
              <a:rPr lang="fr-FR" sz="1800"/>
              <a:t>Eau potable (sécurisation des lieux sensibles, zones S)</a:t>
            </a:r>
            <a:endParaRPr sz="1800"/>
          </a:p>
          <a:p>
            <a:pPr lvl="1">
              <a:lnSpc>
                <a:spcPct val="103000"/>
              </a:lnSpc>
              <a:defRPr/>
            </a:pPr>
            <a:r>
              <a:rPr lang="fr-FR" sz="1800"/>
              <a:t>Eaux usées – sources de pollutions</a:t>
            </a:r>
            <a:endParaRPr sz="1800"/>
          </a:p>
          <a:p>
            <a:pPr lvl="1">
              <a:lnSpc>
                <a:spcPct val="103000"/>
              </a:lnSpc>
              <a:defRPr/>
            </a:pPr>
            <a:r>
              <a:rPr lang="fr-FR" sz="1800"/>
              <a:t>Gestion informatique</a:t>
            </a:r>
            <a:endParaRPr sz="1800"/>
          </a:p>
          <a:p>
            <a:pPr lvl="1">
              <a:lnSpc>
                <a:spcPct val="103000"/>
              </a:lnSpc>
              <a:defRPr/>
            </a:pPr>
            <a:r>
              <a:rPr lang="fr-FR" sz="1800"/>
              <a:t>Nos données (Services de la population par exemple)</a:t>
            </a:r>
            <a:endParaRPr sz="1800"/>
          </a:p>
          <a:p>
            <a:pPr lvl="1">
              <a:lnSpc>
                <a:spcPct val="103000"/>
              </a:lnSpc>
              <a:defRPr/>
            </a:pPr>
            <a:r>
              <a:rPr lang="fr-FR" sz="1800"/>
              <a:t>Santé et sécurité au travail</a:t>
            </a:r>
            <a:endParaRPr sz="1800"/>
          </a:p>
          <a:p>
            <a:pPr marL="349249" lvl="1" indent="0">
              <a:buClr>
                <a:schemeClr val="accent1">
                  <a:lumMod val="75000"/>
                </a:schemeClr>
              </a:buClr>
              <a:buSzPct val="110000"/>
              <a:buFont typeface="Wingdings 2"/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49274" y="170590"/>
            <a:ext cx="8042276" cy="1123954"/>
          </a:xfrm>
        </p:spPr>
        <p:txBody>
          <a:bodyPr/>
          <a:lstStyle/>
          <a:p>
            <a:pPr>
              <a:defRPr/>
            </a:pPr>
            <a:r>
              <a:rPr lang="fr-FR" sz="2800" b="1"/>
              <a:t>1.6 </a:t>
            </a:r>
            <a:r>
              <a:rPr lang="fr-FR" sz="2800" b="1" cap="all"/>
              <a:t>GESTION DES RISQUES</a:t>
            </a:r>
            <a:br>
              <a:rPr lang="fr-FR" sz="2800" b="1" cap="all"/>
            </a:br>
            <a:endParaRPr lang="fr-FR" sz="280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49273" y="1051110"/>
            <a:ext cx="7538251" cy="508690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fr-FR" sz="24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Maintien </a:t>
            </a:r>
            <a:r>
              <a:rPr lang="fr-FR" sz="24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ea typeface="Arial"/>
                <a:cs typeface="Arial"/>
              </a:rPr>
              <a:t>garanti </a:t>
            </a:r>
            <a:r>
              <a:rPr lang="fr-FR" sz="24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d’un service public dans </a:t>
            </a:r>
            <a:r>
              <a:rPr lang="fr-FR" sz="24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ea typeface="Arial"/>
                <a:cs typeface="Arial"/>
              </a:rPr>
              <a:t>tous les domaines critiques ?</a:t>
            </a:r>
          </a:p>
          <a:p>
            <a:pPr lvl="1">
              <a:defRPr/>
            </a:pPr>
            <a:r>
              <a:rPr lang="fr-FR" sz="18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Déchets</a:t>
            </a:r>
            <a:endParaRPr sz="1800" dirty="0"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fr-FR" sz="18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 ?</a:t>
            </a:r>
            <a:endParaRPr sz="1800" dirty="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dirty="0"/>
              <a:t>Enseignements du sinistre?</a:t>
            </a:r>
          </a:p>
          <a:p>
            <a:pPr lvl="1">
              <a:lnSpc>
                <a:spcPct val="103000"/>
              </a:lnSpc>
              <a:defRPr/>
            </a:pPr>
            <a:r>
              <a:rPr lang="fr-FR" sz="1800" dirty="0"/>
              <a:t>Plans papiers: copie ailleurs ?</a:t>
            </a:r>
            <a:endParaRPr sz="1800" dirty="0"/>
          </a:p>
          <a:p>
            <a:pPr lvl="1">
              <a:defRPr/>
            </a:pPr>
            <a:r>
              <a:rPr lang="fr-FR" sz="1800" dirty="0"/>
              <a:t>Plan de mitigation existant? </a:t>
            </a:r>
            <a:endParaRPr sz="1800" dirty="0"/>
          </a:p>
          <a:p>
            <a:pPr>
              <a:defRPr/>
            </a:pPr>
            <a:r>
              <a:rPr lang="fr-FR" dirty="0"/>
              <a:t>Que se passe-t-il s’il y a d’autres incendies ou inondations ?</a:t>
            </a:r>
            <a:endParaRPr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rcRect l="7773" t="28586" r="6734" b="13099"/>
          <a:stretch/>
        </p:blipFill>
        <p:spPr bwMode="auto">
          <a:xfrm>
            <a:off x="4749727" y="4775418"/>
            <a:ext cx="3908290" cy="17657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3683840" name="Titre 1"/>
          <p:cNvSpPr>
            <a:spLocks noGrp="1"/>
          </p:cNvSpPr>
          <p:nvPr>
            <p:ph type="title"/>
          </p:nvPr>
        </p:nvSpPr>
        <p:spPr bwMode="auto">
          <a:xfrm>
            <a:off x="549273" y="170589"/>
            <a:ext cx="8042275" cy="1123953"/>
          </a:xfrm>
        </p:spPr>
        <p:txBody>
          <a:bodyPr/>
          <a:lstStyle/>
          <a:p>
            <a:pPr>
              <a:defRPr/>
            </a:pPr>
            <a:r>
              <a:rPr lang="fr-FR" sz="2800" b="1"/>
              <a:t>1.6 </a:t>
            </a:r>
            <a:r>
              <a:rPr lang="fr-FR" sz="2800" b="1" cap="all"/>
              <a:t>GESTION DES RISQUES</a:t>
            </a:r>
            <a:br>
              <a:rPr lang="fr-FR" sz="2800" b="1" cap="all"/>
            </a:br>
            <a:endParaRPr lang="fr-FR" sz="2800"/>
          </a:p>
        </p:txBody>
      </p:sp>
      <p:sp>
        <p:nvSpPr>
          <p:cNvPr id="149614402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49273" y="1051110"/>
            <a:ext cx="7538250" cy="508690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406398" lvl="0" indent="-349249" algn="just">
              <a:lnSpc>
                <a:spcPct val="103000"/>
              </a:lnSpc>
              <a:spcBef>
                <a:spcPts val="1999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/>
            </a:pPr>
            <a:r>
              <a:rPr lang="fr-FR" sz="24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Constat : la commune est bien gérée</a:t>
            </a:r>
            <a:endParaRPr sz="2400" dirty="0"/>
          </a:p>
          <a:p>
            <a:pPr marL="406398" lvl="0" indent="-349249" algn="just">
              <a:lnSpc>
                <a:spcPct val="103000"/>
              </a:lnSpc>
              <a:spcBef>
                <a:spcPts val="1999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/>
            </a:pPr>
            <a:r>
              <a:rPr lang="fr-FR" sz="24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Recommandations : </a:t>
            </a:r>
          </a:p>
          <a:p>
            <a:pPr lvl="1">
              <a:defRPr/>
            </a:pPr>
            <a:r>
              <a:rPr lang="fr-FR" sz="18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Élargir la gestion des risques au-delà du minimum </a:t>
            </a:r>
            <a:r>
              <a:rPr lang="fr-FR" sz="1800" b="0" i="0" u="none" strike="noStrike" cap="none" spc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éxigé</a:t>
            </a:r>
            <a:r>
              <a:rPr lang="fr-FR" sz="18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par l’administration cantonale afin de garantir un maintien du service publique dans tous les domaines essentiels/vitaux</a:t>
            </a:r>
            <a:endParaRPr lang="fr-FR" sz="2400" b="0" i="0" u="none" strike="noStrike" cap="none" spc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842471813" name="Image 5"/>
          <p:cNvPicPr>
            <a:picLocks noChangeAspect="1"/>
          </p:cNvPicPr>
          <p:nvPr/>
        </p:nvPicPr>
        <p:blipFill>
          <a:blip r:embed="rId2"/>
          <a:srcRect l="19437" t="39354"/>
          <a:stretch/>
        </p:blipFill>
        <p:spPr bwMode="auto">
          <a:xfrm>
            <a:off x="3699745" y="3460101"/>
            <a:ext cx="4337798" cy="21627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68670" y="476665"/>
            <a:ext cx="8042276" cy="804770"/>
          </a:xfrm>
        </p:spPr>
        <p:txBody>
          <a:bodyPr/>
          <a:lstStyle/>
          <a:p>
            <a:pPr>
              <a:defRPr/>
            </a:pPr>
            <a:r>
              <a:rPr lang="fr-FR" sz="2800" b="1"/>
              <a:t>Commission de Gestion</a:t>
            </a:r>
            <a:br>
              <a:rPr lang="fr-FR" sz="2800" b="1" cap="all"/>
            </a:br>
            <a:r>
              <a:rPr lang="fr-FR" sz="2800" b="1"/>
              <a:t>Membres (tous novices)</a:t>
            </a:r>
            <a:endParaRPr lang="fr-FR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49274" y="1671847"/>
            <a:ext cx="8426489" cy="490360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/>
              <a:t>Simone Dietschi</a:t>
            </a:r>
          </a:p>
          <a:p>
            <a:pPr marL="0" indent="0">
              <a:buNone/>
              <a:defRPr/>
            </a:pPr>
            <a:r>
              <a:rPr lang="fr-FR"/>
              <a:t>Maud Favre </a:t>
            </a:r>
            <a:endParaRPr/>
          </a:p>
          <a:p>
            <a:pPr marL="0" indent="0">
              <a:buNone/>
              <a:defRPr/>
            </a:pPr>
            <a:r>
              <a:rPr lang="fr-FR"/>
              <a:t>Chantal Trabaud</a:t>
            </a:r>
          </a:p>
          <a:p>
            <a:pPr marL="0" indent="0">
              <a:buNone/>
              <a:defRPr/>
            </a:pPr>
            <a:r>
              <a:rPr lang="fr-FR"/>
              <a:t>Jean-Yves Aebi</a:t>
            </a:r>
          </a:p>
          <a:p>
            <a:pPr marL="0" indent="0">
              <a:buNone/>
              <a:defRPr/>
            </a:pPr>
            <a:r>
              <a:rPr lang="fr-FR"/>
              <a:t>Daniel Oberson</a:t>
            </a:r>
          </a:p>
          <a:p>
            <a:pPr marL="0" indent="0">
              <a:buNone/>
              <a:defRPr/>
            </a:pPr>
            <a:r>
              <a:rPr lang="fr-FR"/>
              <a:t>Andreas Rogenmoser</a:t>
            </a:r>
          </a:p>
          <a:p>
            <a:pPr marL="0" indent="0">
              <a:buNone/>
              <a:defRPr/>
            </a:pPr>
            <a:r>
              <a:rPr lang="fr-FR"/>
              <a:t>Yves Chevillat (Président)</a:t>
            </a:r>
            <a:endParaRPr/>
          </a:p>
          <a:p>
            <a:pPr marL="0" indent="0"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49274" y="170590"/>
            <a:ext cx="8042276" cy="1206147"/>
          </a:xfrm>
        </p:spPr>
        <p:txBody>
          <a:bodyPr/>
          <a:lstStyle/>
          <a:p>
            <a:pPr>
              <a:defRPr/>
            </a:pPr>
            <a:r>
              <a:rPr lang="fr-FR" sz="2800" b="1"/>
              <a:t>1.7 </a:t>
            </a:r>
            <a:r>
              <a:rPr lang="fr-FR" sz="2800" b="1" cap="all"/>
              <a:t>Locaux des sociétés</a:t>
            </a:r>
            <a:br>
              <a:rPr lang="fr-FR" sz="2800" b="1" cap="all"/>
            </a:br>
            <a:endParaRPr lang="fr-FR" sz="280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49274" y="1171254"/>
            <a:ext cx="8276227" cy="53631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100" b="0" i="0" u="none" strike="noStrike">
                <a:latin typeface="Arial"/>
              </a:rPr>
              <a:t>Certaines sociétés avec assurances propres ont été indemnisées </a:t>
            </a:r>
            <a:endParaRPr/>
          </a:p>
          <a:p>
            <a:pPr>
              <a:defRPr/>
            </a:pPr>
            <a:r>
              <a:rPr lang="fr-FR" sz="2100" b="0" i="0" u="none" strike="noStrike">
                <a:latin typeface="Arial"/>
              </a:rPr>
              <a:t>Autres ont perdu tout leur matériel, souvent non-inventorié!</a:t>
            </a:r>
            <a:endParaRPr/>
          </a:p>
          <a:p>
            <a:pPr marL="0" indent="0">
              <a:buNone/>
              <a:defRPr/>
            </a:pPr>
            <a:r>
              <a:rPr lang="fr-FR" sz="2100" b="0" i="0" u="none" strike="noStrike">
                <a:latin typeface="Arial"/>
              </a:rPr>
              <a:t>Locaux mis à disposition par la commune:</a:t>
            </a:r>
            <a:endParaRPr/>
          </a:p>
          <a:p>
            <a:pPr>
              <a:defRPr/>
            </a:pPr>
            <a:r>
              <a:rPr lang="fr-FR" sz="2100" b="0" i="0" u="none" strike="noStrike">
                <a:latin typeface="Arial"/>
              </a:rPr>
              <a:t>Gym: PC Cherrat 1</a:t>
            </a:r>
            <a:endParaRPr/>
          </a:p>
          <a:p>
            <a:pPr>
              <a:defRPr/>
            </a:pPr>
            <a:r>
              <a:rPr lang="fr-FR" sz="2100" b="0" i="0" u="none" strike="noStrike">
                <a:latin typeface="Arial"/>
              </a:rPr>
              <a:t>Samaritains: PC Cherrat </a:t>
            </a:r>
            <a:endParaRPr/>
          </a:p>
          <a:p>
            <a:pPr>
              <a:defRPr/>
            </a:pPr>
            <a:r>
              <a:rPr lang="fr-FR" sz="2100" b="0" i="0" u="none" strike="noStrike">
                <a:latin typeface="Arial"/>
              </a:rPr>
              <a:t>Entraide familiale: vide sanitaire Vieux-Moulin </a:t>
            </a:r>
            <a:endParaRPr/>
          </a:p>
          <a:p>
            <a:pPr>
              <a:defRPr/>
            </a:pPr>
            <a:r>
              <a:rPr lang="fr-FR" sz="2100" b="0" i="0" u="none" strike="noStrike">
                <a:latin typeface="Arial"/>
              </a:rPr>
              <a:t>Foot : Marcy et ss-sols Ss-Allens 3 </a:t>
            </a:r>
            <a:endParaRPr/>
          </a:p>
          <a:p>
            <a:pPr>
              <a:defRPr/>
            </a:pPr>
            <a:r>
              <a:rPr lang="fr-FR" sz="2100">
                <a:latin typeface="Arial"/>
              </a:rPr>
              <a:t>C</a:t>
            </a:r>
            <a:r>
              <a:rPr lang="fr-FR" sz="2100" b="0" i="0" u="none" strike="noStrike">
                <a:latin typeface="Arial"/>
              </a:rPr>
              <a:t>hoeur mixte: dans sa salle du Vieux-Moulin </a:t>
            </a:r>
            <a:endParaRPr/>
          </a:p>
          <a:p>
            <a:pPr>
              <a:defRPr/>
            </a:pPr>
            <a:r>
              <a:rPr lang="fr-FR" sz="2100" b="0" i="0" u="none" strike="noStrike">
                <a:latin typeface="Arial"/>
              </a:rPr>
              <a:t>Pétanque : son local dans Arsenal</a:t>
            </a:r>
            <a:endParaRPr lang="fr-FR" sz="2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800"/>
              <a:t> </a:t>
            </a:r>
            <a:br>
              <a:rPr lang="fr-CH" sz="2800"/>
            </a:br>
            <a:br>
              <a:rPr lang="fr-CH" sz="2800"/>
            </a:br>
            <a:br>
              <a:rPr lang="fr-CH" sz="2800"/>
            </a:br>
            <a:r>
              <a:rPr lang="fr-FR" sz="2800" b="1" cap="all"/>
              <a:t>2 Appréciation générale</a:t>
            </a:r>
            <a:br>
              <a:rPr lang="fr-CH" sz="2800"/>
            </a:br>
            <a:r>
              <a:rPr lang="fr-FR" sz="2800" b="1" cap="all"/>
              <a:t>  </a:t>
            </a:r>
            <a:endParaRPr lang="fr-FR" sz="2800"/>
          </a:p>
        </p:txBody>
      </p:sp>
      <p:sp>
        <p:nvSpPr>
          <p:cNvPr id="4" name="Espace réservé du contenu 2"/>
          <p:cNvSpPr txBox="1"/>
          <p:nvPr/>
        </p:nvSpPr>
        <p:spPr bwMode="auto">
          <a:xfrm>
            <a:off x="549274" y="1253700"/>
            <a:ext cx="8042277" cy="5854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9250" indent="-349250" algn="l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/>
              <a:buChar char="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4" algn="l" defTabSz="9144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/>
              <a:buChar char="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>
              <a:spcBef>
                <a:spcPts val="0"/>
              </a:spcBef>
              <a:buClr>
                <a:schemeClr val="accent2"/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>
              <a:spcBef>
                <a:spcPts val="0"/>
              </a:spcBef>
              <a:buClr>
                <a:schemeClr val="accent2"/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CH" sz="9200"/>
              <a:t>Gestion de la déchèterie globalement sous contrôle</a:t>
            </a:r>
            <a:endParaRPr/>
          </a:p>
          <a:p>
            <a:pPr lvl="1">
              <a:defRPr/>
            </a:pPr>
            <a:r>
              <a:rPr lang="fr-CH" sz="9200"/>
              <a:t>Nouvelle infrastructure, nouveau(x) collaborateur(s) = Accroissement / Amélioration du tri </a:t>
            </a:r>
            <a:endParaRPr/>
          </a:p>
          <a:p>
            <a:pPr>
              <a:defRPr/>
            </a:pPr>
            <a:r>
              <a:rPr lang="fr-CH" sz="9200"/>
              <a:t>Gestion des assurances</a:t>
            </a:r>
            <a:endParaRPr/>
          </a:p>
          <a:p>
            <a:pPr lvl="1">
              <a:defRPr/>
            </a:pPr>
            <a:r>
              <a:rPr lang="fr-CH" sz="9200"/>
              <a:t>Remboursement en quasi-intégralité des montants</a:t>
            </a:r>
            <a:endParaRPr/>
          </a:p>
          <a:p>
            <a:pPr lvl="1">
              <a:defRPr/>
            </a:pPr>
            <a:r>
              <a:rPr lang="fr-CH" sz="9200"/>
              <a:t>Nouvelles polices assurances maintenant adaptées </a:t>
            </a:r>
            <a:endParaRPr/>
          </a:p>
          <a:p>
            <a:pPr>
              <a:defRPr/>
            </a:pPr>
            <a:r>
              <a:rPr lang="fr-CH" sz="9200"/>
              <a:t>Gestion des risques </a:t>
            </a:r>
            <a:endParaRPr/>
          </a:p>
          <a:p>
            <a:pPr lvl="1">
              <a:defRPr/>
            </a:pPr>
            <a:r>
              <a:rPr lang="fr-CH" sz="9200"/>
              <a:t>Directives étendues à instaurer, sur d’autres domaines également</a:t>
            </a:r>
            <a:endParaRPr lang="fr-FR" sz="9200"/>
          </a:p>
          <a:p>
            <a:pPr marL="0" indent="0">
              <a:buNone/>
              <a:defRPr/>
            </a:pPr>
            <a:r>
              <a:rPr lang="fr-FR" sz="9200" b="1"/>
              <a:t>Merci aux Municipaux et au personnel de la commune</a:t>
            </a:r>
            <a:endParaRPr lang="fr-FR" sz="9600" b="1"/>
          </a:p>
          <a:p>
            <a:pPr>
              <a:defRPr/>
            </a:pPr>
            <a:endParaRPr lang="fr-FR" sz="9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49275" y="107576"/>
            <a:ext cx="8042276" cy="926094"/>
          </a:xfrm>
        </p:spPr>
        <p:txBody>
          <a:bodyPr/>
          <a:lstStyle/>
          <a:p>
            <a:pPr>
              <a:defRPr/>
            </a:pPr>
            <a:r>
              <a:rPr lang="fr-FR" sz="2800" b="1" cap="all"/>
              <a:t>3 conclusions</a:t>
            </a:r>
            <a:endParaRPr lang="en-GB" sz="2800" b="1" cap="all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49275" y="1176793"/>
            <a:ext cx="8042276" cy="5231958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fr-CH"/>
              <a:t>En conclusion et au vu de ce qui précède, nous vous invitons, Monsieur le Président, Mesdames et Messieurs les conseillers, de bien vouloir prendre les décisions suivantes :</a:t>
            </a:r>
            <a:endParaRPr/>
          </a:p>
          <a:p>
            <a:pPr>
              <a:defRPr/>
            </a:pPr>
            <a:r>
              <a:rPr lang="fr-CH"/>
              <a:t>LE CONSEIL COMMUNAL DE SAINT-PREX </a:t>
            </a:r>
            <a:endParaRPr/>
          </a:p>
          <a:p>
            <a:pPr lvl="1">
              <a:defRPr/>
            </a:pPr>
            <a:r>
              <a:rPr lang="fr-CH"/>
              <a:t>vu le préavis municipal</a:t>
            </a:r>
            <a:endParaRPr/>
          </a:p>
          <a:p>
            <a:pPr lvl="1">
              <a:defRPr/>
            </a:pPr>
            <a:r>
              <a:rPr lang="fr-CH"/>
              <a:t>vu les comptes communaux, arrêtés au 31 décembre 2021, accompagnés du rapport de la Municipalité</a:t>
            </a:r>
            <a:endParaRPr/>
          </a:p>
          <a:p>
            <a:pPr lvl="1">
              <a:defRPr/>
            </a:pPr>
            <a:r>
              <a:rPr lang="fr-CH"/>
              <a:t>entendus les rapports des commissions chargées de l’étudier</a:t>
            </a:r>
            <a:endParaRPr/>
          </a:p>
          <a:p>
            <a:pPr lvl="1">
              <a:defRPr/>
            </a:pPr>
            <a:r>
              <a:rPr lang="fr-CH"/>
              <a:t>considérant que cet objet a été régulièrement porté à l’ordre du jour</a:t>
            </a:r>
            <a:endParaRPr/>
          </a:p>
          <a:p>
            <a:pPr>
              <a:defRPr/>
            </a:pPr>
            <a:r>
              <a:rPr lang="fr-CH"/>
              <a:t>DECIDE</a:t>
            </a:r>
            <a:endParaRPr/>
          </a:p>
          <a:p>
            <a:pPr marL="0" indent="0">
              <a:buNone/>
              <a:defRPr/>
            </a:pPr>
            <a:r>
              <a:rPr lang="fr-CH"/>
              <a:t>1. d’approuver la gestion et les comptes communaux pour l’exercice 2021 et le bilan, tels qu’ils sont présentés;</a:t>
            </a:r>
            <a:endParaRPr/>
          </a:p>
          <a:p>
            <a:pPr marL="0" indent="0">
              <a:buNone/>
              <a:defRPr/>
            </a:pPr>
            <a:r>
              <a:rPr lang="fr-CH"/>
              <a:t>2. de prendre acte qu'un bonus global de Fr. 815'216.95 a été réalisé sur quatre comptes communaux d'investissements dont les travaux ou les acquisitions sont terminés;</a:t>
            </a:r>
            <a:endParaRPr/>
          </a:p>
          <a:p>
            <a:pPr marL="0" indent="0">
              <a:buNone/>
              <a:defRPr/>
            </a:pPr>
            <a:r>
              <a:rPr lang="fr-CH"/>
              <a:t>3. d’accorder à la Municipalité un crédit complémentaire de Fr. 23'132.47 pour un compte communal d'investissements accusant un dépassement;</a:t>
            </a:r>
            <a:endParaRPr/>
          </a:p>
          <a:p>
            <a:pPr marL="0" indent="0">
              <a:buNone/>
              <a:defRPr/>
            </a:pPr>
            <a:r>
              <a:rPr lang="fr-CH"/>
              <a:t>4. de donner décharge à la Municipalité de sa gestion pour l’année 2021 </a:t>
            </a:r>
            <a:endParaRPr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-91436" y="1322018"/>
            <a:ext cx="3552441" cy="1314175"/>
          </a:xfrm>
        </p:spPr>
        <p:txBody>
          <a:bodyPr>
            <a:normAutofit/>
          </a:bodyPr>
          <a:lstStyle/>
          <a:p>
            <a:pPr marL="349250" lvl="1" indent="0">
              <a:buNone/>
              <a:defRPr/>
            </a:pPr>
            <a:r>
              <a:rPr lang="fr-CH" sz="2400"/>
              <a:t>06/2020: Incendie Glapin: déchèterie, SEEP et SEaux</a:t>
            </a:r>
            <a:endParaRPr/>
          </a:p>
          <a:p>
            <a:pPr>
              <a:defRPr/>
            </a:pPr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36521" y="2772436"/>
            <a:ext cx="3195264" cy="239644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b="18609"/>
          <a:stretch/>
        </p:blipFill>
        <p:spPr bwMode="auto">
          <a:xfrm>
            <a:off x="3662608" y="1322018"/>
            <a:ext cx="5116530" cy="2548620"/>
          </a:xfrm>
          <a:prstGeom prst="rect">
            <a:avLst/>
          </a:prstGeom>
          <a:noFill/>
        </p:spPr>
      </p:pic>
      <p:sp>
        <p:nvSpPr>
          <p:cNvPr id="10" name="Titre 1"/>
          <p:cNvSpPr txBox="1"/>
          <p:nvPr/>
        </p:nvSpPr>
        <p:spPr bwMode="auto">
          <a:xfrm>
            <a:off x="436521" y="193238"/>
            <a:ext cx="8042276" cy="10287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>
              <a:spcBef>
                <a:spcPts val="0"/>
              </a:spcBef>
              <a:buNone/>
              <a:defRPr sz="4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cap="all"/>
              <a:t>déchèterie </a:t>
            </a:r>
            <a:br>
              <a:rPr lang="fr-FR" sz="2800" b="1" cap="all"/>
            </a:br>
            <a:r>
              <a:rPr lang="fr-FR" sz="2800" b="1"/>
              <a:t>Contexte général… suite à…</a:t>
            </a:r>
            <a:endParaRPr lang="fr-FR" sz="28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662607" y="4512399"/>
            <a:ext cx="5116530" cy="1983961"/>
          </a:xfrm>
          <a:prstGeom prst="rect">
            <a:avLst/>
          </a:prstGeom>
        </p:spPr>
      </p:pic>
      <p:sp>
        <p:nvSpPr>
          <p:cNvPr id="9" name="Espace réservé du contenu 2"/>
          <p:cNvSpPr txBox="1"/>
          <p:nvPr/>
        </p:nvSpPr>
        <p:spPr bwMode="auto">
          <a:xfrm>
            <a:off x="257932" y="5380011"/>
            <a:ext cx="3552441" cy="1314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/>
              <a:buChar char="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4" algn="l" defTabSz="9144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/>
              <a:buChar char="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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>
              <a:spcBef>
                <a:spcPts val="0"/>
              </a:spcBef>
              <a:buClr>
                <a:schemeClr val="accent2"/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>
              <a:spcBef>
                <a:spcPts val="0"/>
              </a:spcBef>
              <a:buClr>
                <a:schemeClr val="accent2"/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/>
              <a:buChar char="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>
              <a:buFont typeface="Wingdings 2"/>
              <a:buNone/>
              <a:defRPr/>
            </a:pPr>
            <a:r>
              <a:rPr lang="fr-CH" sz="2400"/>
              <a:t>01/2021: réouverture déchèterie</a:t>
            </a:r>
            <a:endParaRPr/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-527924" y="743793"/>
            <a:ext cx="8042276" cy="804770"/>
          </a:xfrm>
        </p:spPr>
        <p:txBody>
          <a:bodyPr/>
          <a:lstStyle/>
          <a:p>
            <a:pPr>
              <a:defRPr/>
            </a:pPr>
            <a:r>
              <a:rPr lang="fr-FR" sz="2800" b="1"/>
              <a:t>1.1 </a:t>
            </a:r>
            <a:r>
              <a:rPr lang="fr-FR" sz="2800" b="1" cap="all"/>
              <a:t>déchèterie </a:t>
            </a:r>
            <a:br>
              <a:rPr lang="fr-FR" sz="2800" b="1" cap="all"/>
            </a:br>
            <a:r>
              <a:rPr lang="fr-FR" sz="2800" b="1"/>
              <a:t>Contexte général… </a:t>
            </a:r>
            <a:br>
              <a:rPr lang="fr-FR" sz="2800" b="1"/>
            </a:br>
            <a:r>
              <a:rPr lang="fr-FR" sz="2800" b="1"/>
              <a:t>nos questions</a:t>
            </a:r>
            <a:endParaRPr lang="fr-FR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49274" y="1671847"/>
            <a:ext cx="8426489" cy="49036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/>
              <a:t>Organisation / tâches</a:t>
            </a:r>
            <a:endParaRPr/>
          </a:p>
          <a:p>
            <a:pPr>
              <a:defRPr/>
            </a:pPr>
            <a:r>
              <a:rPr lang="fr-FR"/>
              <a:t>Futur en bref</a:t>
            </a:r>
            <a:endParaRPr/>
          </a:p>
          <a:p>
            <a:pPr>
              <a:defRPr/>
            </a:pPr>
            <a:r>
              <a:rPr lang="fr-FR"/>
              <a:t>Adaptation aux conditions actuelles</a:t>
            </a:r>
            <a:endParaRPr/>
          </a:p>
          <a:p>
            <a:pPr>
              <a:defRPr/>
            </a:pPr>
            <a:r>
              <a:rPr lang="fr-CH"/>
              <a:t>ECA et assurances diverses, avant et après</a:t>
            </a:r>
            <a:endParaRPr/>
          </a:p>
          <a:p>
            <a:pPr>
              <a:defRPr/>
            </a:pPr>
            <a:r>
              <a:rPr lang="fr-CH"/>
              <a:t>Gestion des risques, avant et après</a:t>
            </a:r>
            <a:endParaRPr/>
          </a:p>
          <a:p>
            <a:pPr marL="0" indent="0">
              <a:buNone/>
              <a:defRPr/>
            </a:pPr>
            <a:r>
              <a:rPr lang="fr-CH"/>
              <a:t>La déchèterie (ou déchetterie) gère:</a:t>
            </a:r>
            <a:endParaRPr/>
          </a:p>
          <a:p>
            <a:pPr>
              <a:defRPr/>
            </a:pPr>
            <a:r>
              <a:rPr lang="fr-FR"/>
              <a:t>380kg/an/habitants en 2021</a:t>
            </a:r>
            <a:endParaRPr/>
          </a:p>
          <a:p>
            <a:pPr>
              <a:defRPr/>
            </a:pPr>
            <a:r>
              <a:rPr lang="fr-FR"/>
              <a:t>Pas de profit généré: comptes équilibrés</a:t>
            </a:r>
            <a:endParaRPr lang="fr-CH"/>
          </a:p>
          <a:p>
            <a:pPr marL="0" indent="0">
              <a:buNone/>
              <a:defRPr/>
            </a:pP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86400" y="390789"/>
            <a:ext cx="3365233" cy="2228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49275" y="107575"/>
            <a:ext cx="8042276" cy="1556836"/>
          </a:xfrm>
        </p:spPr>
        <p:txBody>
          <a:bodyPr/>
          <a:lstStyle/>
          <a:p>
            <a:pPr>
              <a:defRPr/>
            </a:pPr>
            <a:r>
              <a:rPr lang="fr-FR" sz="2800" b="1"/>
              <a:t>RAPPORT DE LA COMMISSION DE GESTION 2021: la déchèterie </a:t>
            </a:r>
            <a:br>
              <a:rPr lang="fr-CH" sz="2800"/>
            </a:br>
            <a:endParaRPr lang="fr-FR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28593" y="1048292"/>
            <a:ext cx="8262958" cy="4891735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fr-CH"/>
          </a:p>
          <a:p>
            <a:pPr>
              <a:defRPr/>
            </a:pPr>
            <a:r>
              <a:rPr lang="fr-FR"/>
              <a:t>1 Réflexions sur le fonctionnement de la déchèterie</a:t>
            </a:r>
            <a:endParaRPr/>
          </a:p>
          <a:p>
            <a:pPr lvl="1">
              <a:defRPr/>
            </a:pPr>
            <a:r>
              <a:rPr lang="fr-FR"/>
              <a:t>Contexte</a:t>
            </a:r>
            <a:endParaRPr/>
          </a:p>
          <a:p>
            <a:pPr lvl="1">
              <a:defRPr/>
            </a:pPr>
            <a:r>
              <a:rPr lang="fr-FR"/>
              <a:t>Ressources internes</a:t>
            </a:r>
            <a:endParaRPr/>
          </a:p>
          <a:p>
            <a:pPr lvl="1">
              <a:defRPr/>
            </a:pPr>
            <a:r>
              <a:rPr lang="fr-FR"/>
              <a:t>Ressources externes</a:t>
            </a:r>
            <a:endParaRPr/>
          </a:p>
          <a:p>
            <a:pPr lvl="1">
              <a:defRPr/>
            </a:pPr>
            <a:r>
              <a:rPr lang="fr-FR"/>
              <a:t>Comparatif communes voisines</a:t>
            </a:r>
            <a:endParaRPr/>
          </a:p>
          <a:p>
            <a:pPr lvl="1">
              <a:defRPr/>
            </a:pPr>
            <a:r>
              <a:rPr lang="fr-CH"/>
              <a:t>Assurances</a:t>
            </a:r>
            <a:endParaRPr/>
          </a:p>
          <a:p>
            <a:pPr lvl="1">
              <a:defRPr/>
            </a:pPr>
            <a:r>
              <a:rPr lang="fr-CH"/>
              <a:t>Gestion des risques</a:t>
            </a:r>
            <a:endParaRPr/>
          </a:p>
          <a:p>
            <a:pPr lvl="1">
              <a:defRPr/>
            </a:pPr>
            <a:r>
              <a:rPr lang="fr-CH"/>
              <a:t>Locaux de sociétés</a:t>
            </a:r>
            <a:endParaRPr/>
          </a:p>
          <a:p>
            <a:pPr>
              <a:defRPr/>
            </a:pPr>
            <a:r>
              <a:rPr lang="fr-FR"/>
              <a:t>2 Appréciation générale</a:t>
            </a:r>
            <a:endParaRPr lang="fr-CH"/>
          </a:p>
          <a:p>
            <a:pPr>
              <a:defRPr/>
            </a:pPr>
            <a:r>
              <a:rPr lang="fr-FR"/>
              <a:t>3 Conclusions</a:t>
            </a:r>
            <a:endParaRPr lang="fr-CH"/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20656" y="4121630"/>
            <a:ext cx="2768138" cy="18334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49274" y="387548"/>
            <a:ext cx="8042276" cy="957170"/>
          </a:xfrm>
        </p:spPr>
        <p:txBody>
          <a:bodyPr/>
          <a:lstStyle/>
          <a:p>
            <a:pPr>
              <a:defRPr/>
            </a:pPr>
            <a:r>
              <a:rPr lang="fr-FR" sz="2800" b="1"/>
              <a:t>1.2 </a:t>
            </a:r>
            <a:r>
              <a:rPr lang="fr-FR" sz="2800" b="1" cap="all"/>
              <a:t>Ressources internes</a:t>
            </a:r>
            <a:br>
              <a:rPr lang="fr-FR" sz="2800" b="1" cap="all"/>
            </a:br>
            <a:r>
              <a:rPr lang="fr-FR" sz="2800" b="1"/>
              <a:t>planning</a:t>
            </a:r>
            <a:endParaRPr lang="fr-FR" sz="280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94068" y="1495365"/>
            <a:ext cx="8594726" cy="493279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/>
              <a:t>Piquets de weekends connus des mois avant</a:t>
            </a:r>
            <a:endParaRPr/>
          </a:p>
          <a:p>
            <a:pPr>
              <a:defRPr/>
            </a:pPr>
            <a:r>
              <a:rPr lang="fr-FR"/>
              <a:t>Planning d’affectation semaine, 2 semaines à l’avance</a:t>
            </a:r>
            <a:endParaRPr/>
          </a:p>
          <a:p>
            <a:pPr>
              <a:defRPr/>
            </a:pPr>
            <a:r>
              <a:rPr lang="fr-FR"/>
              <a:t>Briefing matinal </a:t>
            </a:r>
            <a:endParaRPr/>
          </a:p>
          <a:p>
            <a:pPr>
              <a:defRPr/>
            </a:pPr>
            <a:r>
              <a:rPr lang="fr-FR"/>
              <a:t>Horaire samedi modifié désormais = réduction de coûts</a:t>
            </a:r>
            <a:endParaRPr/>
          </a:p>
          <a:p>
            <a:pPr>
              <a:defRPr/>
            </a:pPr>
            <a:r>
              <a:rPr lang="fr-FR"/>
              <a:t>Horaires similaires communes voisines (sauf benne verte)</a:t>
            </a:r>
            <a:endParaRPr/>
          </a:p>
          <a:p>
            <a:pPr marL="0" indent="0">
              <a:buNone/>
              <a:defRPr/>
            </a:pPr>
            <a:endParaRPr lang="fr-FR"/>
          </a:p>
          <a:p>
            <a:pPr marL="0" indent="0">
              <a:buNone/>
              <a:defRPr/>
            </a:pPr>
            <a:endParaRPr lang="fr-FR"/>
          </a:p>
          <a:p>
            <a:pPr marL="0" indent="0">
              <a:buNone/>
              <a:defRPr/>
            </a:pPr>
            <a:r>
              <a:rPr lang="fr-FR" sz="2400"/>
              <a:t>-&gt; Félicitons idée déchets vert 24/24h</a:t>
            </a:r>
            <a:endParaRPr/>
          </a:p>
          <a:p>
            <a:pPr marL="0" indent="0">
              <a:buNone/>
              <a:defRPr/>
            </a:pPr>
            <a:r>
              <a:rPr lang="fr-FR" sz="2400"/>
              <a:t>-&gt;</a:t>
            </a:r>
            <a:r>
              <a:rPr lang="fr-FR"/>
              <a:t> Apprécions la vision diminution des coûts à qualité similaire</a:t>
            </a:r>
            <a:endParaRPr/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49274" y="336178"/>
            <a:ext cx="8042276" cy="957170"/>
          </a:xfrm>
        </p:spPr>
        <p:txBody>
          <a:bodyPr/>
          <a:lstStyle/>
          <a:p>
            <a:pPr>
              <a:defRPr/>
            </a:pPr>
            <a:r>
              <a:rPr lang="fr-FR" sz="2800" b="1"/>
              <a:t>1.2 </a:t>
            </a:r>
            <a:r>
              <a:rPr lang="fr-FR" sz="2800" b="1" cap="all"/>
              <a:t>Ressources internes</a:t>
            </a:r>
            <a:br>
              <a:rPr lang="fr-FR" sz="2800" b="1" cap="all"/>
            </a:br>
            <a:r>
              <a:rPr lang="fr-FR" sz="2800" b="1"/>
              <a:t>organisation du travail</a:t>
            </a:r>
            <a:endParaRPr lang="fr-FR" sz="280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49274" y="1366463"/>
            <a:ext cx="8426489" cy="49704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200"/>
              <a:t>Un responsable, pas de suppléant</a:t>
            </a:r>
            <a:endParaRPr/>
          </a:p>
          <a:p>
            <a:pPr lvl="1">
              <a:defRPr/>
            </a:pPr>
            <a:r>
              <a:rPr lang="fr-FR"/>
              <a:t>Collaborateurs suffisamment formés</a:t>
            </a:r>
            <a:endParaRPr/>
          </a:p>
          <a:p>
            <a:pPr>
              <a:defRPr/>
            </a:pPr>
            <a:r>
              <a:rPr lang="fr-FR" sz="2200"/>
              <a:t>Peu de variation temporelle de la charge de travail</a:t>
            </a:r>
            <a:endParaRPr/>
          </a:p>
          <a:p>
            <a:pPr marL="0" indent="0">
              <a:buNone/>
              <a:defRPr/>
            </a:pPr>
            <a:r>
              <a:rPr lang="fr-FR" sz="2200" b="1"/>
              <a:t>Rôle:</a:t>
            </a:r>
            <a:endParaRPr/>
          </a:p>
          <a:p>
            <a:pPr>
              <a:defRPr/>
            </a:pPr>
            <a:r>
              <a:rPr lang="fr-FR" sz="2200"/>
              <a:t>Orienter et expliquer le tri</a:t>
            </a:r>
            <a:endParaRPr/>
          </a:p>
          <a:p>
            <a:pPr>
              <a:defRPr/>
            </a:pPr>
            <a:r>
              <a:rPr lang="fr-FR" sz="2200"/>
              <a:t>Contrôler sans opprimer</a:t>
            </a:r>
            <a:endParaRPr/>
          </a:p>
          <a:p>
            <a:pPr>
              <a:spcAft>
                <a:spcPts val="1200"/>
              </a:spcAft>
              <a:defRPr/>
            </a:pPr>
            <a:r>
              <a:rPr lang="fr-FR" sz="2200"/>
              <a:t>Vérification des fréquentations ponctuelle. Aide de PRM</a:t>
            </a:r>
            <a:endParaRPr/>
          </a:p>
          <a:p>
            <a:pPr marL="0" indent="0">
              <a:buNone/>
              <a:defRPr/>
            </a:pPr>
            <a:r>
              <a:rPr lang="fr-FR" sz="2200"/>
              <a:t>-&gt; Etudier système accès badge/autocollant/…</a:t>
            </a:r>
            <a:endParaRPr/>
          </a:p>
          <a:p>
            <a:pPr marL="0" indent="0">
              <a:buNone/>
              <a:defRPr/>
            </a:pPr>
            <a:r>
              <a:rPr lang="fr-FR" sz="2200"/>
              <a:t>-&gt; Proposer aide aux citoyens</a:t>
            </a:r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83658" y="2764231"/>
            <a:ext cx="2919331" cy="19335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49274" y="333910"/>
            <a:ext cx="8042276" cy="957170"/>
          </a:xfrm>
        </p:spPr>
        <p:txBody>
          <a:bodyPr/>
          <a:lstStyle/>
          <a:p>
            <a:pPr>
              <a:defRPr/>
            </a:pPr>
            <a:r>
              <a:rPr lang="fr-FR" sz="2800" b="1"/>
              <a:t>1.2 </a:t>
            </a:r>
            <a:r>
              <a:rPr lang="fr-FR" sz="2800" b="1" cap="all"/>
              <a:t>Ressources internes</a:t>
            </a:r>
            <a:br>
              <a:rPr lang="fr-FR" sz="2800" b="1" cap="all"/>
            </a:br>
            <a:r>
              <a:rPr lang="fr-FR" sz="2800" b="1"/>
              <a:t>Formation des employés du SEEP</a:t>
            </a:r>
            <a:endParaRPr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49274" y="1478279"/>
            <a:ext cx="8426489" cy="504581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/>
              <a:t>8.5 ETP</a:t>
            </a:r>
            <a:endParaRPr/>
          </a:p>
          <a:p>
            <a:pPr>
              <a:defRPr/>
            </a:pPr>
            <a:r>
              <a:rPr lang="fr-FR"/>
              <a:t>La plupart a un CFC</a:t>
            </a:r>
            <a:endParaRPr/>
          </a:p>
          <a:p>
            <a:pPr>
              <a:defRPr/>
            </a:pPr>
            <a:r>
              <a:rPr lang="fr-FR"/>
              <a:t>Nouvelles idées encouragées </a:t>
            </a:r>
            <a:endParaRPr/>
          </a:p>
          <a:p>
            <a:pPr>
              <a:defRPr/>
            </a:pPr>
            <a:r>
              <a:rPr lang="fr-FR"/>
              <a:t>Tous formés « expert tri »</a:t>
            </a:r>
            <a:endParaRPr/>
          </a:p>
          <a:p>
            <a:pPr>
              <a:defRPr/>
            </a:pPr>
            <a:r>
              <a:rPr lang="fr-FR"/>
              <a:t>Bientôt un « recycleur »</a:t>
            </a:r>
            <a:endParaRPr/>
          </a:p>
          <a:p>
            <a:pPr>
              <a:defRPr/>
            </a:pPr>
            <a:r>
              <a:rPr lang="fr-FR"/>
              <a:t>Peut-être bientôt un passionné du tri</a:t>
            </a:r>
            <a:endParaRPr/>
          </a:p>
          <a:p>
            <a:pPr marL="0" indent="0">
              <a:buNone/>
              <a:defRPr/>
            </a:pPr>
            <a:endParaRPr lang="fr-FR"/>
          </a:p>
          <a:p>
            <a:pPr marL="0" indent="0">
              <a:buNone/>
              <a:defRPr/>
            </a:pPr>
            <a:r>
              <a:rPr lang="fr-FR" sz="2400"/>
              <a:t>-&gt; Initiative ajout d’un collaborateur spécialisé saluée</a:t>
            </a:r>
            <a:endParaRPr/>
          </a:p>
          <a:p>
            <a:pPr marL="0" indent="0">
              <a:buNone/>
              <a:defRPr/>
            </a:pPr>
            <a:r>
              <a:rPr lang="fr-FR" sz="2400"/>
              <a:t>-&gt;</a:t>
            </a:r>
            <a:r>
              <a:rPr lang="fr-FR"/>
              <a:t> Encourageons la formation continue</a:t>
            </a:r>
            <a:endParaRPr/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49274" y="301026"/>
            <a:ext cx="8042276" cy="896210"/>
          </a:xfrm>
        </p:spPr>
        <p:txBody>
          <a:bodyPr/>
          <a:lstStyle/>
          <a:p>
            <a:pPr>
              <a:defRPr/>
            </a:pPr>
            <a:r>
              <a:rPr lang="fr-FR" sz="2800" b="1"/>
              <a:t>1.3 </a:t>
            </a:r>
            <a:r>
              <a:rPr lang="fr-FR" sz="2800" b="1" cap="all"/>
              <a:t>Ressources Externes</a:t>
            </a:r>
            <a:br>
              <a:rPr lang="fr-FR" sz="2800" b="1" cap="all"/>
            </a:br>
            <a:r>
              <a:rPr lang="fr-FR" sz="2800" b="1"/>
              <a:t>Prestataires collectes</a:t>
            </a:r>
            <a:endParaRPr lang="fr-FR" sz="28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197236"/>
            <a:ext cx="9144000" cy="432061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Bris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Arial"/>
        <a:cs typeface="Arial"/>
      </a:majorFont>
      <a:minorFont>
        <a:latin typeface="News Gothic MT"/>
        <a:ea typeface="Arial"/>
        <a:cs typeface="Arial"/>
      </a:minorFont>
    </a:fontScheme>
    <a:fmtScheme name="Breeze">
      <a:fillStyleLst>
        <a:solidFill>
          <a:schemeClr val="phClr"/>
        </a:solidFill>
        <a:gradFill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1404</Words>
  <Application>Microsoft Office PowerPoint</Application>
  <DocSecurity>0</DocSecurity>
  <PresentationFormat>Affichage à l'écran (4:3)</PresentationFormat>
  <Paragraphs>251</Paragraphs>
  <Slides>22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arial mt</vt:lpstr>
      <vt:lpstr>Calibri</vt:lpstr>
      <vt:lpstr>News Gothic MT</vt:lpstr>
      <vt:lpstr>Wingdings 2</vt:lpstr>
      <vt:lpstr>Brise</vt:lpstr>
      <vt:lpstr>RAPPORT DE LA COMMISSION DE GESTION </vt:lpstr>
      <vt:lpstr>Commission de Gestion Membres (tous novices)</vt:lpstr>
      <vt:lpstr>Présentation PowerPoint</vt:lpstr>
      <vt:lpstr>1.1 déchèterie  Contexte général…  nos questions</vt:lpstr>
      <vt:lpstr>RAPPORT DE LA COMMISSION DE GESTION 2021: la déchèterie  </vt:lpstr>
      <vt:lpstr>1.2 Ressources internes planning</vt:lpstr>
      <vt:lpstr>1.2 Ressources internes organisation du travail</vt:lpstr>
      <vt:lpstr>1.2 Ressources internes Formation des employés du SEEP</vt:lpstr>
      <vt:lpstr>1.3 Ressources Externes Prestataires collectes</vt:lpstr>
      <vt:lpstr>1.3 Ressources Externes Coûts pour l’essentiel des déchets</vt:lpstr>
      <vt:lpstr>1.3 Ressources Externes Rétrocessions</vt:lpstr>
      <vt:lpstr>1.4 Comparatif communes voisines Coûts </vt:lpstr>
      <vt:lpstr>1.4 Comparatif communes voisines Poids</vt:lpstr>
      <vt:lpstr>RECOMMANDATIONS</vt:lpstr>
      <vt:lpstr>1.5 Assurances </vt:lpstr>
      <vt:lpstr>1.5 Assurances </vt:lpstr>
      <vt:lpstr>1.6 GESTION DES RISQUES </vt:lpstr>
      <vt:lpstr>1.6 GESTION DES RISQUES </vt:lpstr>
      <vt:lpstr>1.6 GESTION DES RISQUES </vt:lpstr>
      <vt:lpstr>1.7 Locaux des sociétés </vt:lpstr>
      <vt:lpstr>    2 Appréciation générale   </vt:lpstr>
      <vt:lpstr>3 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DE LA COMMISSION DE GESTION</dc:title>
  <dc:subject/>
  <dc:creator>Sophie Rouquette Studer</dc:creator>
  <cp:keywords/>
  <dc:description/>
  <cp:lastModifiedBy>Yves Chevillat</cp:lastModifiedBy>
  <cp:revision>156</cp:revision>
  <dcterms:created xsi:type="dcterms:W3CDTF">2021-06-14T13:46:52Z</dcterms:created>
  <dcterms:modified xsi:type="dcterms:W3CDTF">2022-06-22T06:02:59Z</dcterms:modified>
  <cp:category/>
  <dc:identifier/>
  <cp:contentStatus/>
  <dc:language/>
  <cp:version/>
</cp:coreProperties>
</file>